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handoutMasterIdLst>
    <p:handoutMasterId r:id="rId21"/>
  </p:handoutMasterIdLst>
  <p:sldIdLst>
    <p:sldId id="267" r:id="rId2"/>
    <p:sldId id="330" r:id="rId3"/>
    <p:sldId id="329" r:id="rId4"/>
    <p:sldId id="337" r:id="rId5"/>
    <p:sldId id="339" r:id="rId6"/>
    <p:sldId id="336" r:id="rId7"/>
    <p:sldId id="340" r:id="rId8"/>
    <p:sldId id="335" r:id="rId9"/>
    <p:sldId id="341" r:id="rId10"/>
    <p:sldId id="342" r:id="rId11"/>
    <p:sldId id="290" r:id="rId12"/>
    <p:sldId id="331" r:id="rId13"/>
    <p:sldId id="333" r:id="rId14"/>
    <p:sldId id="334" r:id="rId15"/>
    <p:sldId id="299" r:id="rId16"/>
    <p:sldId id="332" r:id="rId17"/>
    <p:sldId id="323" r:id="rId18"/>
    <p:sldId id="325" r:id="rId19"/>
  </p:sldIdLst>
  <p:sldSz cx="9144000" cy="6858000" type="screen4x3"/>
  <p:notesSz cx="6669088" cy="9926638"/>
  <p:custDataLst>
    <p:tags r:id="rId2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2" y="-3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1747"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1748"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1749"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B0CB43C-6110-4B94-916C-E396D40BA3F5}" type="slidenum">
              <a:rPr lang="en-GB"/>
              <a:pPr/>
              <a:t>‹#›</a:t>
            </a:fld>
            <a:endParaRPr lang="en-GB"/>
          </a:p>
        </p:txBody>
      </p:sp>
    </p:spTree>
    <p:extLst>
      <p:ext uri="{BB962C8B-B14F-4D97-AF65-F5344CB8AC3E}">
        <p14:creationId xmlns:p14="http://schemas.microsoft.com/office/powerpoint/2010/main" val="90650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07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079"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D8A4E5E-30D7-447E-A502-139BD86036BE}" type="slidenum">
              <a:rPr lang="en-GB"/>
              <a:pPr/>
              <a:t>‹#›</a:t>
            </a:fld>
            <a:endParaRPr lang="en-GB"/>
          </a:p>
        </p:txBody>
      </p:sp>
    </p:spTree>
    <p:extLst>
      <p:ext uri="{BB962C8B-B14F-4D97-AF65-F5344CB8AC3E}">
        <p14:creationId xmlns:p14="http://schemas.microsoft.com/office/powerpoint/2010/main" val="23873635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0D11D5-9C02-4D7A-B90C-FEEE2F7A51D8}" type="slidenum">
              <a:rPr lang="en-US"/>
              <a:pPr eaLnBrk="1" hangingPunct="1"/>
              <a:t>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solidFill>
                <a:srgbClr val="731F43"/>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8A4E5E-30D7-447E-A502-139BD86036BE}" type="slidenum">
              <a:rPr lang="en-GB" smtClean="0"/>
              <a:pPr/>
              <a:t>10</a:t>
            </a:fld>
            <a:endParaRPr lang="en-GB"/>
          </a:p>
        </p:txBody>
      </p:sp>
    </p:spTree>
    <p:extLst>
      <p:ext uri="{BB962C8B-B14F-4D97-AF65-F5344CB8AC3E}">
        <p14:creationId xmlns:p14="http://schemas.microsoft.com/office/powerpoint/2010/main" val="204677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8A4E5E-30D7-447E-A502-139BD86036BE}" type="slidenum">
              <a:rPr lang="en-GB" smtClean="0"/>
              <a:pPr/>
              <a:t>11</a:t>
            </a:fld>
            <a:endParaRPr lang="en-GB"/>
          </a:p>
        </p:txBody>
      </p:sp>
    </p:spTree>
    <p:extLst>
      <p:ext uri="{BB962C8B-B14F-4D97-AF65-F5344CB8AC3E}">
        <p14:creationId xmlns:p14="http://schemas.microsoft.com/office/powerpoint/2010/main" val="204677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D33BC-08D7-4ACF-B77A-456684040032}" type="slidenum">
              <a:rPr lang="en-GB" smtClean="0"/>
              <a:pPr/>
              <a:t>‹#›</a:t>
            </a:fld>
            <a:endParaRPr lang="en-GB"/>
          </a:p>
        </p:txBody>
      </p:sp>
    </p:spTree>
    <p:extLst>
      <p:ext uri="{BB962C8B-B14F-4D97-AF65-F5344CB8AC3E}">
        <p14:creationId xmlns:p14="http://schemas.microsoft.com/office/powerpoint/2010/main" val="62429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F8719E-B8E0-42AA-8875-4AFF62662370}" type="slidenum">
              <a:rPr lang="en-GB" smtClean="0"/>
              <a:pPr/>
              <a:t>‹#›</a:t>
            </a:fld>
            <a:endParaRPr lang="en-GB"/>
          </a:p>
        </p:txBody>
      </p:sp>
    </p:spTree>
    <p:extLst>
      <p:ext uri="{BB962C8B-B14F-4D97-AF65-F5344CB8AC3E}">
        <p14:creationId xmlns:p14="http://schemas.microsoft.com/office/powerpoint/2010/main" val="69519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1345E-D42D-4261-8E4E-82F1B55E9900}" type="slidenum">
              <a:rPr lang="en-GB" smtClean="0"/>
              <a:pPr/>
              <a:t>‹#›</a:t>
            </a:fld>
            <a:endParaRPr lang="en-GB"/>
          </a:p>
        </p:txBody>
      </p:sp>
    </p:spTree>
    <p:extLst>
      <p:ext uri="{BB962C8B-B14F-4D97-AF65-F5344CB8AC3E}">
        <p14:creationId xmlns:p14="http://schemas.microsoft.com/office/powerpoint/2010/main" val="248413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515C41-BD4A-411D-97BF-D34CCD1547AF}" type="slidenum">
              <a:rPr lang="en-GB" smtClean="0"/>
              <a:pPr/>
              <a:t>‹#›</a:t>
            </a:fld>
            <a:endParaRPr lang="en-GB"/>
          </a:p>
        </p:txBody>
      </p:sp>
    </p:spTree>
    <p:extLst>
      <p:ext uri="{BB962C8B-B14F-4D97-AF65-F5344CB8AC3E}">
        <p14:creationId xmlns:p14="http://schemas.microsoft.com/office/powerpoint/2010/main" val="365420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CD7FA1-0980-4E4E-AB6C-BAFC94C674C0}" type="slidenum">
              <a:rPr lang="en-GB" smtClean="0"/>
              <a:pPr/>
              <a:t>‹#›</a:t>
            </a:fld>
            <a:endParaRPr lang="en-GB"/>
          </a:p>
        </p:txBody>
      </p:sp>
    </p:spTree>
    <p:extLst>
      <p:ext uri="{BB962C8B-B14F-4D97-AF65-F5344CB8AC3E}">
        <p14:creationId xmlns:p14="http://schemas.microsoft.com/office/powerpoint/2010/main" val="385543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399D14-5894-459D-913A-6750D86DDE39}" type="slidenum">
              <a:rPr lang="en-GB" smtClean="0"/>
              <a:pPr/>
              <a:t>‹#›</a:t>
            </a:fld>
            <a:endParaRPr lang="en-GB"/>
          </a:p>
        </p:txBody>
      </p:sp>
    </p:spTree>
    <p:extLst>
      <p:ext uri="{BB962C8B-B14F-4D97-AF65-F5344CB8AC3E}">
        <p14:creationId xmlns:p14="http://schemas.microsoft.com/office/powerpoint/2010/main" val="190909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F5A96A-B04D-40BA-A052-6B746A406337}" type="slidenum">
              <a:rPr lang="en-GB" smtClean="0"/>
              <a:pPr/>
              <a:t>‹#›</a:t>
            </a:fld>
            <a:endParaRPr lang="en-GB"/>
          </a:p>
        </p:txBody>
      </p:sp>
    </p:spTree>
    <p:extLst>
      <p:ext uri="{BB962C8B-B14F-4D97-AF65-F5344CB8AC3E}">
        <p14:creationId xmlns:p14="http://schemas.microsoft.com/office/powerpoint/2010/main" val="189177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EC5605-3C5C-49C2-9B0D-FE9F75050799}" type="slidenum">
              <a:rPr lang="en-GB" smtClean="0"/>
              <a:pPr/>
              <a:t>‹#›</a:t>
            </a:fld>
            <a:endParaRPr lang="en-GB"/>
          </a:p>
        </p:txBody>
      </p:sp>
    </p:spTree>
    <p:extLst>
      <p:ext uri="{BB962C8B-B14F-4D97-AF65-F5344CB8AC3E}">
        <p14:creationId xmlns:p14="http://schemas.microsoft.com/office/powerpoint/2010/main" val="370767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028B6A-490F-4554-99F7-20527FA7EFC6}" type="slidenum">
              <a:rPr lang="en-GB" smtClean="0"/>
              <a:pPr/>
              <a:t>‹#›</a:t>
            </a:fld>
            <a:endParaRPr lang="en-GB"/>
          </a:p>
        </p:txBody>
      </p:sp>
    </p:spTree>
    <p:extLst>
      <p:ext uri="{BB962C8B-B14F-4D97-AF65-F5344CB8AC3E}">
        <p14:creationId xmlns:p14="http://schemas.microsoft.com/office/powerpoint/2010/main" val="345157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2D493-57EE-412C-910C-55DE99F42301}" type="slidenum">
              <a:rPr lang="en-GB" smtClean="0"/>
              <a:pPr/>
              <a:t>‹#›</a:t>
            </a:fld>
            <a:endParaRPr lang="en-GB"/>
          </a:p>
        </p:txBody>
      </p:sp>
    </p:spTree>
    <p:extLst>
      <p:ext uri="{BB962C8B-B14F-4D97-AF65-F5344CB8AC3E}">
        <p14:creationId xmlns:p14="http://schemas.microsoft.com/office/powerpoint/2010/main" val="351666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CC3BA7-649A-4357-B73C-8B1CA889E584}" type="slidenum">
              <a:rPr lang="en-GB" smtClean="0"/>
              <a:pPr/>
              <a:t>‹#›</a:t>
            </a:fld>
            <a:endParaRPr lang="en-GB"/>
          </a:p>
        </p:txBody>
      </p:sp>
    </p:spTree>
    <p:extLst>
      <p:ext uri="{BB962C8B-B14F-4D97-AF65-F5344CB8AC3E}">
        <p14:creationId xmlns:p14="http://schemas.microsoft.com/office/powerpoint/2010/main" val="288048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1B5B2-7FB2-4CD4-998D-D9F86773D560}" type="slidenum">
              <a:rPr lang="en-GB" smtClean="0"/>
              <a:pPr/>
              <a:t>‹#›</a:t>
            </a:fld>
            <a:endParaRPr lang="en-GB"/>
          </a:p>
        </p:txBody>
      </p:sp>
    </p:spTree>
    <p:extLst>
      <p:ext uri="{BB962C8B-B14F-4D97-AF65-F5344CB8AC3E}">
        <p14:creationId xmlns:p14="http://schemas.microsoft.com/office/powerpoint/2010/main" val="13351250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6"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938"/>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7699" y="2132856"/>
            <a:ext cx="5081737" cy="2369880"/>
          </a:xfrm>
          <a:prstGeom prst="rect">
            <a:avLst/>
          </a:prstGeom>
          <a:noFill/>
        </p:spPr>
        <p:txBody>
          <a:bodyPr wrap="square" rtlCol="0">
            <a:spAutoFit/>
          </a:bodyPr>
          <a:lstStyle/>
          <a:p>
            <a:endParaRPr lang="en-GB" sz="2800" b="1" dirty="0" smtClean="0">
              <a:solidFill>
                <a:srgbClr val="002060"/>
              </a:solidFill>
            </a:endParaRPr>
          </a:p>
          <a:p>
            <a:r>
              <a:rPr lang="en-GB" sz="3600" b="1" dirty="0" smtClean="0">
                <a:solidFill>
                  <a:srgbClr val="002060"/>
                </a:solidFill>
              </a:rPr>
              <a:t>Student transitions</a:t>
            </a:r>
            <a:endParaRPr lang="en-GB" sz="3600" b="1" dirty="0" smtClean="0">
              <a:solidFill>
                <a:srgbClr val="002060"/>
              </a:solidFill>
              <a:latin typeface="Aharoni" pitchFamily="2" charset="-79"/>
              <a:cs typeface="Aharoni" pitchFamily="2" charset="-79"/>
            </a:endParaRPr>
          </a:p>
          <a:p>
            <a:endParaRPr lang="en-GB" sz="2800" dirty="0">
              <a:solidFill>
                <a:srgbClr val="002060"/>
              </a:solidFill>
              <a:latin typeface="Aharoni" pitchFamily="2" charset="-79"/>
              <a:cs typeface="Aharoni" pitchFamily="2" charset="-79"/>
            </a:endParaRPr>
          </a:p>
          <a:p>
            <a:endParaRPr lang="en-GB" sz="2800" b="1" dirty="0">
              <a:solidFill>
                <a:srgbClr val="002060"/>
              </a:solidFill>
              <a:latin typeface="+mn-lt"/>
              <a:cs typeface="Aharoni" pitchFamily="2" charset="-79"/>
            </a:endParaRPr>
          </a:p>
          <a:p>
            <a:r>
              <a:rPr lang="en-GB" sz="2800" b="1" dirty="0" smtClean="0">
                <a:solidFill>
                  <a:srgbClr val="002060"/>
                </a:solidFill>
                <a:latin typeface="+mn-lt"/>
                <a:cs typeface="Aharoni" pitchFamily="2" charset="-79"/>
              </a:rPr>
              <a:t>Professor Peter Hopkins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321" y="260648"/>
            <a:ext cx="4001640" cy="1405611"/>
          </a:xfrm>
          <a:prstGeom prst="rect">
            <a:avLst/>
          </a:prstGeom>
        </p:spPr>
      </p:pic>
    </p:spTree>
    <p:custDataLst>
      <p:tags r:id="rId1"/>
    </p:custDataLst>
    <p:extLst>
      <p:ext uri="{BB962C8B-B14F-4D97-AF65-F5344CB8AC3E}">
        <p14:creationId xmlns:p14="http://schemas.microsoft.com/office/powerpoint/2010/main" val="1388066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914" y="116632"/>
            <a:ext cx="7019925" cy="908050"/>
          </a:xfrm>
        </p:spPr>
        <p:txBody>
          <a:bodyPr/>
          <a:lstStyle/>
          <a:p>
            <a:r>
              <a:rPr lang="en-GB" dirty="0" smtClean="0">
                <a:solidFill>
                  <a:srgbClr val="002060"/>
                </a:solidFill>
              </a:rPr>
              <a:t>Research</a:t>
            </a:r>
            <a:endParaRPr lang="en-GB" dirty="0" smtClean="0">
              <a:solidFill>
                <a:srgbClr val="003399"/>
              </a:solidFill>
            </a:endParaRPr>
          </a:p>
        </p:txBody>
      </p:sp>
      <p:pic>
        <p:nvPicPr>
          <p:cNvPr id="7172" name="Picture 8" descr="Layout 1_Pag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4050" y="0"/>
            <a:ext cx="213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9512" y="980728"/>
            <a:ext cx="6824538" cy="1077218"/>
          </a:xfrm>
          <a:prstGeom prst="rect">
            <a:avLst/>
          </a:prstGeom>
          <a:noFill/>
        </p:spPr>
        <p:txBody>
          <a:bodyPr wrap="square" rtlCol="0">
            <a:spAutoFit/>
          </a:bodyPr>
          <a:lstStyle/>
          <a:p>
            <a:endParaRPr lang="en-GB" sz="800" dirty="0" smtClean="0">
              <a:solidFill>
                <a:srgbClr val="002060"/>
              </a:solidFill>
              <a:latin typeface="+mn-lt"/>
            </a:endParaRPr>
          </a:p>
          <a:p>
            <a:r>
              <a:rPr lang="en-GB" sz="2000" dirty="0">
                <a:solidFill>
                  <a:srgbClr val="002060"/>
                </a:solidFill>
                <a:latin typeface="+mn-lt"/>
              </a:rPr>
              <a:t> </a:t>
            </a:r>
          </a:p>
          <a:p>
            <a:r>
              <a:rPr lang="en-GB" dirty="0"/>
              <a:t> </a:t>
            </a:r>
          </a:p>
          <a:p>
            <a:endParaRPr lang="en-GB" dirty="0"/>
          </a:p>
        </p:txBody>
      </p:sp>
      <p:sp>
        <p:nvSpPr>
          <p:cNvPr id="5" name="TextBox 4"/>
          <p:cNvSpPr txBox="1"/>
          <p:nvPr/>
        </p:nvSpPr>
        <p:spPr>
          <a:xfrm>
            <a:off x="323528" y="1052736"/>
            <a:ext cx="6336704" cy="5632311"/>
          </a:xfrm>
          <a:prstGeom prst="rect">
            <a:avLst/>
          </a:prstGeom>
          <a:noFill/>
        </p:spPr>
        <p:txBody>
          <a:bodyPr wrap="square" rtlCol="0">
            <a:spAutoFit/>
          </a:bodyPr>
          <a:lstStyle/>
          <a:p>
            <a:pPr eaLnBrk="1" hangingPunct="1">
              <a:buFont typeface="Arial" pitchFamily="34" charset="0"/>
              <a:buChar char="•"/>
            </a:pPr>
            <a:r>
              <a:rPr lang="en-GB" sz="2800" dirty="0" smtClean="0">
                <a:latin typeface="Calibri" pitchFamily="34" charset="0"/>
              </a:rPr>
              <a:t>Participatory diagramming and group discussions with Geography undergraduate students</a:t>
            </a:r>
          </a:p>
          <a:p>
            <a:pPr eaLnBrk="1" hangingPunct="1">
              <a:buFont typeface="Arial" pitchFamily="34" charset="0"/>
              <a:buChar char="•"/>
            </a:pPr>
            <a:endParaRPr lang="en-GB" sz="2800" dirty="0" smtClean="0">
              <a:latin typeface="Calibri" pitchFamily="34" charset="0"/>
            </a:endParaRPr>
          </a:p>
          <a:p>
            <a:pPr eaLnBrk="1" hangingPunct="1">
              <a:buFont typeface="Arial" pitchFamily="34" charset="0"/>
              <a:buChar char="•"/>
            </a:pPr>
            <a:r>
              <a:rPr lang="en-GB" sz="2800" dirty="0" smtClean="0">
                <a:latin typeface="Calibri" pitchFamily="34" charset="0"/>
              </a:rPr>
              <a:t>Individual interviews with Geography undergraduate students</a:t>
            </a:r>
          </a:p>
          <a:p>
            <a:pPr lvl="1" eaLnBrk="1" hangingPunct="1">
              <a:buFont typeface="Arial" pitchFamily="34" charset="0"/>
              <a:buChar char="•"/>
            </a:pPr>
            <a:r>
              <a:rPr lang="en-GB" dirty="0" smtClean="0">
                <a:latin typeface="Calibri" pitchFamily="34" charset="0"/>
              </a:rPr>
              <a:t>Thinking about the transition to, through and from university</a:t>
            </a:r>
          </a:p>
          <a:p>
            <a:pPr lvl="1" eaLnBrk="1" hangingPunct="1">
              <a:buFont typeface="Arial" pitchFamily="34" charset="0"/>
              <a:buChar char="•"/>
            </a:pPr>
            <a:r>
              <a:rPr lang="en-GB" dirty="0" smtClean="0">
                <a:latin typeface="Calibri" pitchFamily="34" charset="0"/>
              </a:rPr>
              <a:t>Thinking about teaching and learning</a:t>
            </a:r>
          </a:p>
          <a:p>
            <a:pPr lvl="1" eaLnBrk="1" hangingPunct="1">
              <a:buFont typeface="Arial" pitchFamily="34" charset="0"/>
              <a:buChar char="•"/>
            </a:pPr>
            <a:r>
              <a:rPr lang="en-GB" dirty="0" smtClean="0">
                <a:latin typeface="Calibri" pitchFamily="34" charset="0"/>
              </a:rPr>
              <a:t>Thinking about living at home</a:t>
            </a:r>
          </a:p>
          <a:p>
            <a:pPr>
              <a:buFont typeface="Arial" pitchFamily="34" charset="0"/>
              <a:buChar char="•"/>
            </a:pPr>
            <a:endParaRPr lang="en-GB" dirty="0" smtClean="0">
              <a:latin typeface="Calibri" pitchFamily="34" charset="0"/>
            </a:endParaRPr>
          </a:p>
          <a:p>
            <a:pPr>
              <a:buFont typeface="Arial" pitchFamily="34" charset="0"/>
              <a:buChar char="•"/>
            </a:pPr>
            <a:r>
              <a:rPr lang="en-GB" sz="2800" dirty="0" smtClean="0">
                <a:latin typeface="Calibri" pitchFamily="34" charset="0"/>
              </a:rPr>
              <a:t>Followed 3 cohorts of students through the degree programme interviews them two or three times (49 interviews in total)</a:t>
            </a:r>
          </a:p>
          <a:p>
            <a:pPr algn="just"/>
            <a:endParaRPr lang="en-GB" dirty="0" smtClean="0">
              <a:latin typeface="Comic Sans MS" pitchFamily="66" charset="0"/>
            </a:endParaRPr>
          </a:p>
        </p:txBody>
      </p:sp>
    </p:spTree>
    <p:custDataLst>
      <p:tags r:id="rId1"/>
    </p:custDataLst>
    <p:extLst>
      <p:ext uri="{BB962C8B-B14F-4D97-AF65-F5344CB8AC3E}">
        <p14:creationId xmlns:p14="http://schemas.microsoft.com/office/powerpoint/2010/main" val="786204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914" y="116632"/>
            <a:ext cx="7019925" cy="908050"/>
          </a:xfrm>
        </p:spPr>
        <p:txBody>
          <a:bodyPr/>
          <a:lstStyle/>
          <a:p>
            <a:r>
              <a:rPr lang="en-GB" dirty="0" smtClean="0">
                <a:solidFill>
                  <a:srgbClr val="002060"/>
                </a:solidFill>
              </a:rPr>
              <a:t>Critical moments</a:t>
            </a:r>
            <a:endParaRPr lang="en-GB" dirty="0" smtClean="0">
              <a:solidFill>
                <a:srgbClr val="003399"/>
              </a:solidFill>
            </a:endParaRPr>
          </a:p>
        </p:txBody>
      </p:sp>
      <p:pic>
        <p:nvPicPr>
          <p:cNvPr id="7172" name="Picture 8" descr="Layout 1_Pag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4050" y="0"/>
            <a:ext cx="213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9512" y="980728"/>
            <a:ext cx="6824538" cy="1077218"/>
          </a:xfrm>
          <a:prstGeom prst="rect">
            <a:avLst/>
          </a:prstGeom>
          <a:noFill/>
        </p:spPr>
        <p:txBody>
          <a:bodyPr wrap="square" rtlCol="0">
            <a:spAutoFit/>
          </a:bodyPr>
          <a:lstStyle/>
          <a:p>
            <a:endParaRPr lang="en-GB" sz="800" dirty="0" smtClean="0">
              <a:solidFill>
                <a:srgbClr val="002060"/>
              </a:solidFill>
              <a:latin typeface="+mn-lt"/>
            </a:endParaRPr>
          </a:p>
          <a:p>
            <a:r>
              <a:rPr lang="en-GB" sz="2000" dirty="0">
                <a:solidFill>
                  <a:srgbClr val="002060"/>
                </a:solidFill>
                <a:latin typeface="+mn-lt"/>
              </a:rPr>
              <a:t> </a:t>
            </a:r>
          </a:p>
          <a:p>
            <a:r>
              <a:rPr lang="en-GB" dirty="0"/>
              <a:t> </a:t>
            </a:r>
          </a:p>
          <a:p>
            <a:endParaRPr lang="en-GB" dirty="0"/>
          </a:p>
        </p:txBody>
      </p:sp>
      <p:sp>
        <p:nvSpPr>
          <p:cNvPr id="5" name="TextBox 4"/>
          <p:cNvSpPr txBox="1"/>
          <p:nvPr/>
        </p:nvSpPr>
        <p:spPr>
          <a:xfrm>
            <a:off x="323528" y="1484784"/>
            <a:ext cx="6336704" cy="4708981"/>
          </a:xfrm>
          <a:prstGeom prst="rect">
            <a:avLst/>
          </a:prstGeom>
          <a:noFill/>
        </p:spPr>
        <p:txBody>
          <a:bodyPr wrap="square" rtlCol="0">
            <a:spAutoFit/>
          </a:bodyPr>
          <a:lstStyle/>
          <a:p>
            <a:pPr algn="just"/>
            <a:r>
              <a:rPr lang="en-GB" sz="2000" dirty="0" smtClean="0">
                <a:latin typeface="Calibri" pitchFamily="34" charset="0"/>
              </a:rPr>
              <a:t>A critical moment is an event mentioned in a research encounter ‘that either the researcher or the interviewee sees as having important consequences for their lives and identities’ (Thomson et al, 2002: 339). </a:t>
            </a:r>
          </a:p>
          <a:p>
            <a:pPr algn="just"/>
            <a:endParaRPr lang="en-GB" sz="2000" dirty="0" smtClean="0">
              <a:latin typeface="Calibri" pitchFamily="34" charset="0"/>
            </a:endParaRPr>
          </a:p>
          <a:p>
            <a:pPr algn="just"/>
            <a:r>
              <a:rPr lang="en-GB" sz="2000" dirty="0" smtClean="0">
                <a:latin typeface="Calibri" pitchFamily="34" charset="0"/>
              </a:rPr>
              <a:t>May include major life events (e.g. starting university) or events not always thought of as particularly significant (e.g. changing friendship group).</a:t>
            </a:r>
          </a:p>
          <a:p>
            <a:pPr algn="just"/>
            <a:endParaRPr lang="en-GB" sz="2000" dirty="0" smtClean="0">
              <a:latin typeface="Calibri" pitchFamily="34" charset="0"/>
            </a:endParaRPr>
          </a:p>
          <a:p>
            <a:pPr algn="just"/>
            <a:r>
              <a:rPr lang="en-GB" sz="2000" dirty="0" smtClean="0">
                <a:latin typeface="Calibri" pitchFamily="34" charset="0"/>
              </a:rPr>
              <a:t>Some critical moments are literally moments whereas others can last much longer.</a:t>
            </a:r>
          </a:p>
          <a:p>
            <a:pPr algn="just"/>
            <a:endParaRPr lang="en-GB" sz="2000" dirty="0" smtClean="0">
              <a:latin typeface="Calibri" pitchFamily="34" charset="0"/>
            </a:endParaRPr>
          </a:p>
          <a:p>
            <a:pPr algn="just"/>
            <a:r>
              <a:rPr lang="en-GB" sz="2000" dirty="0" smtClean="0">
                <a:latin typeface="Calibri" pitchFamily="34" charset="0"/>
              </a:rPr>
              <a:t>Some may be agonised over and considered in great depth, yet others could be small decisions made without much thought or consideration.</a:t>
            </a:r>
          </a:p>
        </p:txBody>
      </p:sp>
    </p:spTree>
    <p:custDataLst>
      <p:tags r:id="rId1"/>
    </p:custDataLst>
    <p:extLst>
      <p:ext uri="{BB962C8B-B14F-4D97-AF65-F5344CB8AC3E}">
        <p14:creationId xmlns:p14="http://schemas.microsoft.com/office/powerpoint/2010/main" val="786204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6336704"/>
          </a:xfrm>
        </p:spPr>
        <p:txBody>
          <a:bodyPr>
            <a:normAutofit fontScale="25000" lnSpcReduction="20000"/>
          </a:bodyPr>
          <a:lstStyle/>
          <a:p>
            <a:pPr marL="0" indent="0">
              <a:buFontTx/>
              <a:buNone/>
            </a:pPr>
            <a:r>
              <a:rPr lang="en-GB" sz="5600" b="1" dirty="0" smtClean="0">
                <a:latin typeface="Calibri" pitchFamily="34" charset="0"/>
              </a:rPr>
              <a:t>FAMILY</a:t>
            </a:r>
            <a:r>
              <a:rPr lang="en-GB" sz="5600" dirty="0" smtClean="0">
                <a:latin typeface="Calibri" pitchFamily="34" charset="0"/>
              </a:rPr>
              <a:t>				Passing driving test</a:t>
            </a:r>
          </a:p>
          <a:p>
            <a:pPr marL="0" indent="0">
              <a:buFontTx/>
              <a:buNone/>
            </a:pPr>
            <a:r>
              <a:rPr lang="en-GB" sz="5600" dirty="0" smtClean="0">
                <a:latin typeface="Calibri" pitchFamily="34" charset="0"/>
              </a:rPr>
              <a:t>Being kicked out of home		‘Coming out’</a:t>
            </a:r>
          </a:p>
          <a:p>
            <a:pPr marL="0" indent="0">
              <a:buFontTx/>
              <a:buNone/>
            </a:pPr>
            <a:r>
              <a:rPr lang="en-GB" sz="5600" dirty="0" smtClean="0">
                <a:latin typeface="Calibri" pitchFamily="34" charset="0"/>
              </a:rPr>
              <a:t>Parents splitting up			Religious conversion</a:t>
            </a:r>
          </a:p>
          <a:p>
            <a:pPr marL="0" indent="0">
              <a:buFontTx/>
              <a:buNone/>
            </a:pPr>
            <a:r>
              <a:rPr lang="en-GB" sz="5600" dirty="0" smtClean="0">
                <a:latin typeface="Calibri" pitchFamily="34" charset="0"/>
              </a:rPr>
              <a:t>Disclosing abuse			</a:t>
            </a:r>
            <a:r>
              <a:rPr lang="en-GB" sz="5600" b="1" dirty="0" smtClean="0">
                <a:latin typeface="Calibri" pitchFamily="34" charset="0"/>
              </a:rPr>
              <a:t>TROUBLE</a:t>
            </a:r>
          </a:p>
          <a:p>
            <a:pPr marL="0" indent="0">
              <a:buFontTx/>
              <a:buNone/>
            </a:pPr>
            <a:r>
              <a:rPr lang="en-GB" sz="5600" dirty="0" smtClean="0">
                <a:latin typeface="Calibri" pitchFamily="34" charset="0"/>
              </a:rPr>
              <a:t>Father remarrying			Getting caught taking drugs (‘busted’)</a:t>
            </a:r>
          </a:p>
          <a:p>
            <a:pPr marL="0" indent="0">
              <a:buFontTx/>
              <a:buNone/>
            </a:pPr>
            <a:r>
              <a:rPr lang="en-GB" sz="5600" dirty="0" smtClean="0">
                <a:latin typeface="Calibri" pitchFamily="34" charset="0"/>
              </a:rPr>
              <a:t>Falling out with step parents		Getting arrested</a:t>
            </a:r>
          </a:p>
          <a:p>
            <a:pPr marL="0" indent="0">
              <a:buFontTx/>
              <a:buNone/>
            </a:pPr>
            <a:r>
              <a:rPr lang="en-GB" sz="5600" dirty="0" smtClean="0">
                <a:latin typeface="Calibri" pitchFamily="34" charset="0"/>
              </a:rPr>
              <a:t>Parental unemployment			Getting pregnant</a:t>
            </a:r>
          </a:p>
          <a:p>
            <a:pPr marL="0" indent="0">
              <a:buFontTx/>
              <a:buNone/>
            </a:pPr>
            <a:r>
              <a:rPr lang="en-GB" sz="5600" dirty="0" smtClean="0">
                <a:latin typeface="Calibri" pitchFamily="34" charset="0"/>
              </a:rPr>
              <a:t>Disowned by mother			Father going to jail</a:t>
            </a:r>
          </a:p>
          <a:p>
            <a:pPr marL="0" indent="0">
              <a:buFontTx/>
              <a:buNone/>
            </a:pPr>
            <a:r>
              <a:rPr lang="en-GB" sz="5600" b="1" dirty="0" smtClean="0">
                <a:latin typeface="Calibri" pitchFamily="34" charset="0"/>
              </a:rPr>
              <a:t>DEATH AND ILLNESS</a:t>
            </a:r>
            <a:r>
              <a:rPr lang="en-GB" sz="5600" dirty="0" smtClean="0">
                <a:latin typeface="Calibri" pitchFamily="34" charset="0"/>
              </a:rPr>
              <a:t>			Getting into drugs</a:t>
            </a:r>
          </a:p>
          <a:p>
            <a:pPr marL="0" indent="0">
              <a:buFontTx/>
              <a:buNone/>
            </a:pPr>
            <a:r>
              <a:rPr lang="en-GB" sz="5600" dirty="0" smtClean="0">
                <a:latin typeface="Calibri" pitchFamily="34" charset="0"/>
              </a:rPr>
              <a:t>Death of a parent			</a:t>
            </a:r>
            <a:r>
              <a:rPr lang="en-GB" sz="5600" b="1" dirty="0" smtClean="0">
                <a:latin typeface="Calibri" pitchFamily="34" charset="0"/>
              </a:rPr>
              <a:t>LEISURE AND CONSUMPTION</a:t>
            </a:r>
          </a:p>
          <a:p>
            <a:pPr marL="0" indent="0">
              <a:buFontTx/>
              <a:buNone/>
            </a:pPr>
            <a:r>
              <a:rPr lang="en-GB" sz="5600" dirty="0" smtClean="0">
                <a:latin typeface="Calibri" pitchFamily="34" charset="0"/>
              </a:rPr>
              <a:t>Aunt committing suicide			Becoming involved in gay community</a:t>
            </a:r>
          </a:p>
          <a:p>
            <a:pPr marL="0" indent="0">
              <a:buFontTx/>
              <a:buNone/>
            </a:pPr>
            <a:r>
              <a:rPr lang="en-GB" sz="5600" dirty="0" smtClean="0">
                <a:latin typeface="Calibri" pitchFamily="34" charset="0"/>
              </a:rPr>
              <a:t>Loss of a baby			Joining amateur dramatic society</a:t>
            </a:r>
          </a:p>
          <a:p>
            <a:pPr marL="0" indent="0">
              <a:buFontTx/>
              <a:buNone/>
            </a:pPr>
            <a:r>
              <a:rPr lang="en-GB" sz="5600" dirty="0" smtClean="0">
                <a:latin typeface="Calibri" pitchFamily="34" charset="0"/>
              </a:rPr>
              <a:t>Diagnosis of dyslexia			Starting to go to the pub</a:t>
            </a:r>
          </a:p>
          <a:p>
            <a:pPr marL="0" indent="0">
              <a:buFontTx/>
              <a:buNone/>
            </a:pPr>
            <a:r>
              <a:rPr lang="en-GB" sz="5600" dirty="0" smtClean="0">
                <a:latin typeface="Calibri" pitchFamily="34" charset="0"/>
              </a:rPr>
              <a:t>Diagnosis of chronic illness		Going clubbing</a:t>
            </a:r>
          </a:p>
          <a:p>
            <a:pPr marL="0" indent="0">
              <a:buFontTx/>
              <a:buNone/>
            </a:pPr>
            <a:r>
              <a:rPr lang="en-GB" sz="5600" dirty="0" smtClean="0">
                <a:latin typeface="Calibri" pitchFamily="34" charset="0"/>
              </a:rPr>
              <a:t>Death of grandparents			Getting a mobile phone</a:t>
            </a:r>
          </a:p>
          <a:p>
            <a:pPr marL="0" indent="0">
              <a:buFontTx/>
              <a:buNone/>
            </a:pPr>
            <a:r>
              <a:rPr lang="en-GB" sz="5600" dirty="0" smtClean="0">
                <a:latin typeface="Calibri" pitchFamily="34" charset="0"/>
              </a:rPr>
              <a:t>Depression				Getting a car</a:t>
            </a:r>
          </a:p>
          <a:p>
            <a:pPr marL="0" indent="0">
              <a:buFontTx/>
              <a:buNone/>
            </a:pPr>
            <a:r>
              <a:rPr lang="en-GB" sz="5600" b="1" dirty="0" smtClean="0">
                <a:latin typeface="Calibri" pitchFamily="34" charset="0"/>
              </a:rPr>
              <a:t>EDUCATION</a:t>
            </a:r>
            <a:r>
              <a:rPr lang="en-GB" sz="5600" dirty="0" smtClean="0">
                <a:latin typeface="Calibri" pitchFamily="34" charset="0"/>
              </a:rPr>
              <a:t>		</a:t>
            </a:r>
            <a:r>
              <a:rPr lang="en-GB" sz="5600" b="1" dirty="0" smtClean="0">
                <a:latin typeface="Calibri" pitchFamily="34" charset="0"/>
              </a:rPr>
              <a:t>		MOVING</a:t>
            </a:r>
          </a:p>
          <a:p>
            <a:pPr marL="0" indent="0">
              <a:buFontTx/>
              <a:buNone/>
            </a:pPr>
            <a:r>
              <a:rPr lang="en-GB" sz="5600" dirty="0" smtClean="0">
                <a:latin typeface="Calibri" pitchFamily="34" charset="0"/>
              </a:rPr>
              <a:t>Sitting GSCE exams			Moving town</a:t>
            </a:r>
          </a:p>
          <a:p>
            <a:pPr marL="0" indent="0">
              <a:buFontTx/>
              <a:buNone/>
            </a:pPr>
            <a:r>
              <a:rPr lang="en-GB" sz="5600" dirty="0" smtClean="0">
                <a:latin typeface="Calibri" pitchFamily="34" charset="0"/>
              </a:rPr>
              <a:t>Choosing GSCEs			Moving house</a:t>
            </a:r>
          </a:p>
          <a:p>
            <a:pPr marL="0" indent="0">
              <a:buFontTx/>
              <a:buNone/>
            </a:pPr>
            <a:r>
              <a:rPr lang="en-GB" sz="5600" dirty="0" smtClean="0">
                <a:latin typeface="Calibri" pitchFamily="34" charset="0"/>
              </a:rPr>
              <a:t>Failing GSCE exams			Moving country</a:t>
            </a:r>
          </a:p>
          <a:p>
            <a:pPr marL="0" indent="0">
              <a:buFontTx/>
              <a:buNone/>
            </a:pPr>
            <a:r>
              <a:rPr lang="en-GB" sz="5600" dirty="0" smtClean="0">
                <a:latin typeface="Calibri" pitchFamily="34" charset="0"/>
              </a:rPr>
              <a:t>Dropping out of school/college		</a:t>
            </a:r>
            <a:r>
              <a:rPr lang="en-GB" sz="5600" b="1" dirty="0" smtClean="0">
                <a:latin typeface="Calibri" pitchFamily="34" charset="0"/>
              </a:rPr>
              <a:t>RELATIONSHIPS</a:t>
            </a:r>
          </a:p>
          <a:p>
            <a:pPr marL="0" indent="0">
              <a:buFontTx/>
              <a:buNone/>
            </a:pPr>
            <a:r>
              <a:rPr lang="en-GB" sz="5600" dirty="0" smtClean="0">
                <a:latin typeface="Calibri" pitchFamily="34" charset="0"/>
              </a:rPr>
              <a:t>Excluded from school			New boyfriend</a:t>
            </a:r>
          </a:p>
          <a:p>
            <a:pPr marL="0" indent="0">
              <a:buFontTx/>
              <a:buNone/>
            </a:pPr>
            <a:r>
              <a:rPr lang="en-GB" sz="5600" dirty="0" smtClean="0">
                <a:latin typeface="Calibri" pitchFamily="34" charset="0"/>
              </a:rPr>
              <a:t>Bullying at school			Falling out with best friend</a:t>
            </a:r>
          </a:p>
          <a:p>
            <a:pPr marL="0" indent="0">
              <a:buFontTx/>
              <a:buNone/>
            </a:pPr>
            <a:r>
              <a:rPr lang="en-GB" sz="5600" dirty="0" smtClean="0">
                <a:latin typeface="Calibri" pitchFamily="34" charset="0"/>
              </a:rPr>
              <a:t>Changing/leaving school			Making new friends</a:t>
            </a:r>
          </a:p>
          <a:p>
            <a:pPr marL="0" indent="0">
              <a:buFontTx/>
              <a:buNone/>
            </a:pPr>
            <a:r>
              <a:rPr lang="en-GB" sz="5600" dirty="0" smtClean="0">
                <a:latin typeface="Calibri" pitchFamily="34" charset="0"/>
              </a:rPr>
              <a:t>Starting college			Being excluded from friendship group</a:t>
            </a:r>
          </a:p>
          <a:p>
            <a:pPr marL="0" indent="0">
              <a:buFontTx/>
              <a:buNone/>
            </a:pPr>
            <a:r>
              <a:rPr lang="en-GB" sz="5600" dirty="0" smtClean="0">
                <a:latin typeface="Calibri" pitchFamily="34" charset="0"/>
              </a:rPr>
              <a:t>Careers Advice			Changing friendship group</a:t>
            </a:r>
          </a:p>
          <a:p>
            <a:pPr marL="0" indent="0">
              <a:buFontTx/>
              <a:buNone/>
            </a:pPr>
            <a:r>
              <a:rPr lang="en-GB" sz="5600" dirty="0" smtClean="0">
                <a:latin typeface="Calibri" pitchFamily="34" charset="0"/>
              </a:rPr>
              <a:t>Conflict with teacher			Breaking up with girlfriend</a:t>
            </a:r>
          </a:p>
          <a:p>
            <a:pPr marL="0" indent="0">
              <a:buFontTx/>
              <a:buNone/>
            </a:pPr>
            <a:r>
              <a:rPr lang="en-GB" sz="5600" b="1" dirty="0" smtClean="0">
                <a:latin typeface="Calibri" pitchFamily="34" charset="0"/>
              </a:rPr>
              <a:t>RITES OF PASSAGE</a:t>
            </a:r>
            <a:r>
              <a:rPr lang="en-GB" sz="5600" dirty="0" smtClean="0">
                <a:latin typeface="Calibri" pitchFamily="34" charset="0"/>
              </a:rPr>
              <a:t>			Girlfriend going to university</a:t>
            </a:r>
          </a:p>
          <a:p>
            <a:pPr marL="0" indent="0">
              <a:buFontTx/>
              <a:buNone/>
            </a:pPr>
            <a:r>
              <a:rPr lang="en-GB" sz="5600" dirty="0" smtClean="0">
                <a:latin typeface="Calibri" pitchFamily="34" charset="0"/>
              </a:rPr>
              <a:t>18th birthday			Sexual experience</a:t>
            </a:r>
          </a:p>
          <a:p>
            <a:pPr marL="0" indent="0">
              <a:buFontTx/>
              <a:buNone/>
            </a:pPr>
            <a:r>
              <a:rPr lang="en-GB" sz="5600" dirty="0" smtClean="0">
                <a:latin typeface="Calibri" pitchFamily="34" charset="0"/>
              </a:rPr>
              <a:t>(Thomson et al, 2002: 341)</a:t>
            </a:r>
          </a:p>
          <a:p>
            <a:pPr>
              <a:buNone/>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9512" y="260648"/>
            <a:ext cx="8712968" cy="432048"/>
          </a:xfrm>
        </p:spPr>
        <p:txBody>
          <a:bodyPr>
            <a:noAutofit/>
          </a:bodyPr>
          <a:lstStyle/>
          <a:p>
            <a:r>
              <a:rPr lang="en-GB" sz="2400" dirty="0" smtClean="0">
                <a:latin typeface="Calibri" pitchFamily="34" charset="0"/>
              </a:rPr>
              <a:t>What would you say are three of the most significant critical moments that have occurred in your life?</a:t>
            </a:r>
            <a:endParaRPr lang="en-GB" sz="2400" dirty="0" smtClean="0">
              <a:solidFill>
                <a:srgbClr val="003399"/>
              </a:solidFill>
              <a:latin typeface="Calibri" pitchFamily="34" charset="0"/>
            </a:endParaRPr>
          </a:p>
        </p:txBody>
      </p:sp>
      <p:sp>
        <p:nvSpPr>
          <p:cNvPr id="7171" name="Content Placeholder 2"/>
          <p:cNvSpPr>
            <a:spLocks noGrp="1"/>
          </p:cNvSpPr>
          <p:nvPr>
            <p:ph idx="1"/>
          </p:nvPr>
        </p:nvSpPr>
        <p:spPr>
          <a:xfrm>
            <a:off x="55562" y="692696"/>
            <a:ext cx="8836918" cy="5976763"/>
          </a:xfrm>
        </p:spPr>
        <p:txBody>
          <a:bodyPr>
            <a:normAutofit fontScale="55000" lnSpcReduction="20000"/>
          </a:bodyPr>
          <a:lstStyle/>
          <a:p>
            <a:pPr marL="0" indent="0" algn="just">
              <a:buFontTx/>
              <a:buNone/>
            </a:pPr>
            <a:r>
              <a:rPr lang="en-GB" sz="3600" b="1" dirty="0" smtClean="0">
                <a:latin typeface="Calibri" pitchFamily="34" charset="0"/>
              </a:rPr>
              <a:t>George</a:t>
            </a:r>
          </a:p>
          <a:p>
            <a:pPr marL="457200" indent="-457200" algn="just">
              <a:buFontTx/>
              <a:buAutoNum type="arabicPeriod"/>
            </a:pPr>
            <a:r>
              <a:rPr lang="en-GB" sz="3600" dirty="0" smtClean="0">
                <a:latin typeface="Calibri" pitchFamily="34" charset="0"/>
              </a:rPr>
              <a:t>As I’ve mentioned above, my parents split up just as I was preparing to begin university, which had some major consequences on my life. When I first made the decision to go to Newcastle, I obviously hadn’t expected any of this, and I’ve often wondered whether I would I have made the same decisions had I known what was about to happen</a:t>
            </a:r>
          </a:p>
          <a:p>
            <a:pPr marL="457200" indent="-457200" algn="just">
              <a:buFontTx/>
              <a:buAutoNum type="arabicPeriod"/>
            </a:pPr>
            <a:r>
              <a:rPr lang="en-GB" sz="3600" dirty="0" smtClean="0">
                <a:latin typeface="Calibri" pitchFamily="34" charset="0"/>
              </a:rPr>
              <a:t>After my first year at university, I felt that my lack of confidence was holding me back a lot, and I resolved to get help to try and conquer my shyness, so I went to see a doctor. I think to an extent I did improve, and by second year I felt much more confident in and around university. However, this was arguably shutting the door after the horse had bolted, as it was first year when most friendships seemed to be made. Still, it made a huge difference on my life</a:t>
            </a:r>
          </a:p>
          <a:p>
            <a:pPr marL="0" indent="0" algn="just">
              <a:buFontTx/>
              <a:buNone/>
            </a:pPr>
            <a:r>
              <a:rPr lang="en-GB" sz="3600" dirty="0" smtClean="0">
                <a:latin typeface="Calibri" pitchFamily="34" charset="0"/>
              </a:rPr>
              <a:t>I find it difficult to think of specific ‘critical moments’ in my life, as I don’t think there have been many individual incidents which have had a particularly huge impact on my life. Most relevant examples I can think of took place over a large period of time, such as the way I was treated by my dad (which affected my self esteem), my experiences of school (which were often difficult) etc </a:t>
            </a:r>
          </a:p>
          <a:p>
            <a:pPr marL="0" indent="0" algn="just">
              <a:buFontTx/>
              <a:buNone/>
            </a:pPr>
            <a:endParaRPr lang="en-GB" sz="3600" dirty="0" smtClean="0">
              <a:latin typeface="Calibri" pitchFamily="34" charset="0"/>
            </a:endParaRPr>
          </a:p>
          <a:p>
            <a:pPr marL="0" indent="0" algn="just">
              <a:buFontTx/>
              <a:buNone/>
            </a:pPr>
            <a:r>
              <a:rPr lang="en-GB" sz="3600" b="1" dirty="0" smtClean="0">
                <a:latin typeface="Calibri" pitchFamily="34" charset="0"/>
              </a:rPr>
              <a:t>Andrea</a:t>
            </a:r>
          </a:p>
          <a:p>
            <a:pPr marL="0" indent="0" algn="just">
              <a:buFontTx/>
              <a:buNone/>
            </a:pPr>
            <a:r>
              <a:rPr lang="en-GB" sz="3600" dirty="0" smtClean="0">
                <a:latin typeface="Calibri" pitchFamily="34" charset="0"/>
              </a:rPr>
              <a:t>1. Started seeing my boyfriend in semester 2 of first year.  </a:t>
            </a:r>
          </a:p>
          <a:p>
            <a:pPr marL="0" indent="0" algn="just">
              <a:buFontTx/>
              <a:buNone/>
            </a:pPr>
            <a:r>
              <a:rPr lang="en-GB" sz="3600" dirty="0" smtClean="0">
                <a:latin typeface="Calibri" pitchFamily="34" charset="0"/>
              </a:rPr>
              <a:t>2. Preparing for and having my interview for PGCE</a:t>
            </a:r>
          </a:p>
          <a:p>
            <a:pPr marL="0" indent="0" algn="just">
              <a:buFontTx/>
              <a:buNone/>
            </a:pPr>
            <a:r>
              <a:rPr lang="en-GB" sz="3600" dirty="0" smtClean="0">
                <a:latin typeface="Calibri" pitchFamily="34" charset="0"/>
              </a:rPr>
              <a:t>3. Moving home to start university</a:t>
            </a:r>
          </a:p>
          <a:p>
            <a:pPr marL="0" indent="0">
              <a:buNone/>
            </a:pPr>
            <a:endParaRPr lang="en-GB" sz="2400" dirty="0" smtClean="0">
              <a:solidFill>
                <a:schemeClr val="tx2"/>
              </a:solidFill>
            </a:endParaRPr>
          </a:p>
        </p:txBody>
      </p:sp>
    </p:spTree>
    <p:custDataLst>
      <p:tags r:id="rId1"/>
    </p:custDataLst>
    <p:extLst>
      <p:ext uri="{BB962C8B-B14F-4D97-AF65-F5344CB8AC3E}">
        <p14:creationId xmlns:p14="http://schemas.microsoft.com/office/powerpoint/2010/main" val="16650829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7019925" cy="908050"/>
          </a:xfrm>
        </p:spPr>
        <p:txBody>
          <a:bodyPr>
            <a:normAutofit/>
          </a:bodyPr>
          <a:lstStyle/>
          <a:p>
            <a:r>
              <a:rPr lang="en-GB" sz="2400" dirty="0" smtClean="0">
                <a:latin typeface="Calibri" pitchFamily="34" charset="0"/>
              </a:rPr>
              <a:t>What would you say are three of the most significant critical moments that have occurred in your life?</a:t>
            </a:r>
            <a:endParaRPr lang="en-GB" sz="2400" dirty="0" smtClean="0">
              <a:solidFill>
                <a:srgbClr val="003399"/>
              </a:solidFill>
              <a:latin typeface="Calibri" pitchFamily="34" charset="0"/>
            </a:endParaRPr>
          </a:p>
        </p:txBody>
      </p:sp>
      <p:sp>
        <p:nvSpPr>
          <p:cNvPr id="7171" name="Content Placeholder 2"/>
          <p:cNvSpPr>
            <a:spLocks noGrp="1"/>
          </p:cNvSpPr>
          <p:nvPr>
            <p:ph idx="1"/>
          </p:nvPr>
        </p:nvSpPr>
        <p:spPr>
          <a:xfrm>
            <a:off x="55562" y="908720"/>
            <a:ext cx="6748686" cy="5760739"/>
          </a:xfrm>
        </p:spPr>
        <p:txBody>
          <a:bodyPr>
            <a:normAutofit lnSpcReduction="10000"/>
          </a:bodyPr>
          <a:lstStyle/>
          <a:p>
            <a:pPr marL="0" indent="0" algn="just">
              <a:buFontTx/>
              <a:buNone/>
            </a:pPr>
            <a:r>
              <a:rPr lang="en-GB" sz="2400" b="1" dirty="0" err="1" smtClean="0">
                <a:latin typeface="Calibri" pitchFamily="34" charset="0"/>
              </a:rPr>
              <a:t>Lyndsey</a:t>
            </a:r>
            <a:endParaRPr lang="en-GB" sz="2400" b="1" dirty="0" smtClean="0">
              <a:latin typeface="Calibri" pitchFamily="34" charset="0"/>
            </a:endParaRPr>
          </a:p>
          <a:p>
            <a:pPr marL="0" indent="0" algn="just">
              <a:buFontTx/>
              <a:buNone/>
            </a:pPr>
            <a:r>
              <a:rPr lang="en-GB" sz="2400" dirty="0" smtClean="0">
                <a:latin typeface="Calibri" pitchFamily="34" charset="0"/>
              </a:rPr>
              <a:t>1 Carrying out independent research in a country where English was not the first language</a:t>
            </a:r>
          </a:p>
          <a:p>
            <a:pPr marL="0" indent="0" algn="just">
              <a:buFontTx/>
              <a:buNone/>
            </a:pPr>
            <a:r>
              <a:rPr lang="en-GB" sz="2400" dirty="0" smtClean="0">
                <a:latin typeface="Calibri" pitchFamily="34" charset="0"/>
              </a:rPr>
              <a:t>2 Graduating with a first after so much hard work, but in particular, getting a high mark in the essay I cared most about.</a:t>
            </a:r>
          </a:p>
          <a:p>
            <a:pPr marL="0" indent="0" algn="just">
              <a:buFontTx/>
              <a:buNone/>
            </a:pPr>
            <a:r>
              <a:rPr lang="en-GB" sz="2400" dirty="0" smtClean="0">
                <a:latin typeface="Calibri" pitchFamily="34" charset="0"/>
              </a:rPr>
              <a:t>3 Talking in the seminar in front of other academics. </a:t>
            </a:r>
          </a:p>
          <a:p>
            <a:pPr marL="0" indent="0" algn="just">
              <a:buFontTx/>
              <a:buNone/>
            </a:pPr>
            <a:endParaRPr lang="en-GB" sz="2400" dirty="0" smtClean="0">
              <a:latin typeface="Calibri" pitchFamily="34" charset="0"/>
            </a:endParaRPr>
          </a:p>
          <a:p>
            <a:pPr marL="0" indent="0" algn="just">
              <a:buFontTx/>
              <a:buNone/>
            </a:pPr>
            <a:r>
              <a:rPr lang="en-GB" sz="2400" b="1" dirty="0" smtClean="0">
                <a:latin typeface="Calibri" pitchFamily="34" charset="0"/>
              </a:rPr>
              <a:t>Andrea</a:t>
            </a:r>
          </a:p>
          <a:p>
            <a:pPr marL="0" indent="0" algn="just">
              <a:buFontTx/>
              <a:buNone/>
            </a:pPr>
            <a:r>
              <a:rPr lang="en-GB" sz="2400" dirty="0" smtClean="0">
                <a:latin typeface="Calibri" pitchFamily="34" charset="0"/>
              </a:rPr>
              <a:t>1. Death of my grandfather – disrupted some of my first year study</a:t>
            </a:r>
          </a:p>
          <a:p>
            <a:pPr marL="0" indent="0" algn="just">
              <a:buFontTx/>
              <a:buNone/>
            </a:pPr>
            <a:r>
              <a:rPr lang="en-GB" sz="2400" dirty="0" smtClean="0">
                <a:latin typeface="Calibri" pitchFamily="34" charset="0"/>
              </a:rPr>
              <a:t>2. Boyfriend – positive encouragement and support</a:t>
            </a:r>
          </a:p>
          <a:p>
            <a:pPr marL="0" indent="0" algn="just">
              <a:buFontTx/>
              <a:buNone/>
            </a:pPr>
            <a:r>
              <a:rPr lang="en-GB" sz="2400" dirty="0" smtClean="0">
                <a:latin typeface="Calibri" pitchFamily="34" charset="0"/>
              </a:rPr>
              <a:t>3. Moving away from home and living independently – managing my own time/study</a:t>
            </a:r>
          </a:p>
          <a:p>
            <a:pPr>
              <a:buNone/>
            </a:pPr>
            <a:endParaRPr lang="en-GB" sz="2400" b="1" dirty="0" smtClean="0">
              <a:solidFill>
                <a:srgbClr val="002060"/>
              </a:solidFill>
            </a:endParaRPr>
          </a:p>
          <a:p>
            <a:pPr marL="0" indent="0">
              <a:buNone/>
            </a:pPr>
            <a:endParaRPr lang="en-GB" sz="2400" dirty="0" smtClean="0">
              <a:solidFill>
                <a:schemeClr val="tx2"/>
              </a:solidFill>
            </a:endParaRPr>
          </a:p>
        </p:txBody>
      </p:sp>
      <p:pic>
        <p:nvPicPr>
          <p:cNvPr id="7172" name="Picture 8" descr="Layout 1_P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050" y="0"/>
            <a:ext cx="213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650829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7019925" cy="908050"/>
          </a:xfrm>
        </p:spPr>
        <p:txBody>
          <a:bodyPr/>
          <a:lstStyle/>
          <a:p>
            <a:r>
              <a:rPr lang="en-GB" dirty="0" smtClean="0">
                <a:solidFill>
                  <a:srgbClr val="002060"/>
                </a:solidFill>
              </a:rPr>
              <a:t>Emerging themes …</a:t>
            </a:r>
            <a:endParaRPr lang="en-GB" dirty="0" smtClean="0">
              <a:solidFill>
                <a:srgbClr val="003399"/>
              </a:solidFill>
            </a:endParaRPr>
          </a:p>
        </p:txBody>
      </p:sp>
      <p:sp>
        <p:nvSpPr>
          <p:cNvPr id="7171" name="Content Placeholder 2"/>
          <p:cNvSpPr>
            <a:spLocks noGrp="1"/>
          </p:cNvSpPr>
          <p:nvPr>
            <p:ph idx="1"/>
          </p:nvPr>
        </p:nvSpPr>
        <p:spPr>
          <a:xfrm>
            <a:off x="55562" y="836712"/>
            <a:ext cx="6820694" cy="5832747"/>
          </a:xfrm>
        </p:spPr>
        <p:txBody>
          <a:bodyPr>
            <a:normAutofit fontScale="85000" lnSpcReduction="20000"/>
          </a:bodyPr>
          <a:lstStyle/>
          <a:p>
            <a:pPr algn="just"/>
            <a:r>
              <a:rPr lang="en-GB" sz="2200" dirty="0" smtClean="0">
                <a:latin typeface="Calibri" pitchFamily="34" charset="0"/>
              </a:rPr>
              <a:t>Most local students are not widening participation students.</a:t>
            </a:r>
          </a:p>
          <a:p>
            <a:pPr algn="just"/>
            <a:r>
              <a:rPr lang="en-GB" sz="2200" dirty="0" smtClean="0">
                <a:latin typeface="Calibri" pitchFamily="34" charset="0"/>
              </a:rPr>
              <a:t>Recruiting local students: school visits (with amenable teachers) more successful than open days. Need personal reassurances. </a:t>
            </a:r>
          </a:p>
          <a:p>
            <a:pPr algn="just"/>
            <a:r>
              <a:rPr lang="en-GB" sz="2200" dirty="0" smtClean="0">
                <a:latin typeface="Calibri" pitchFamily="34" charset="0"/>
              </a:rPr>
              <a:t>Still felt perception of Newcastle as a “snobbish” university – many feel this to be case throughout their degree but are prepared to put up with this to get a “good degree”</a:t>
            </a:r>
          </a:p>
          <a:p>
            <a:pPr algn="just"/>
            <a:r>
              <a:rPr lang="en-GB" sz="2200" dirty="0" smtClean="0">
                <a:latin typeface="Calibri" pitchFamily="34" charset="0"/>
              </a:rPr>
              <a:t>Family and close friends encouraged students to stay local.</a:t>
            </a:r>
          </a:p>
          <a:p>
            <a:pPr algn="just"/>
            <a:r>
              <a:rPr lang="en-GB" sz="2200" dirty="0" smtClean="0">
                <a:latin typeface="Calibri" pitchFamily="34" charset="0"/>
              </a:rPr>
              <a:t>Teachers sell the idea of moving away for the “full </a:t>
            </a:r>
            <a:r>
              <a:rPr lang="en-GB" sz="2200" dirty="0" err="1" smtClean="0">
                <a:latin typeface="Calibri" pitchFamily="34" charset="0"/>
              </a:rPr>
              <a:t>uni</a:t>
            </a:r>
            <a:r>
              <a:rPr lang="en-GB" sz="2200" dirty="0" smtClean="0">
                <a:latin typeface="Calibri" pitchFamily="34" charset="0"/>
              </a:rPr>
              <a:t> experience”</a:t>
            </a:r>
          </a:p>
          <a:p>
            <a:pPr algn="just"/>
            <a:r>
              <a:rPr lang="en-GB" sz="2200" dirty="0" smtClean="0">
                <a:latin typeface="Calibri" pitchFamily="34" charset="0"/>
              </a:rPr>
              <a:t>Many local students articulated a strong sense of isolation (particularly at the start of their first year).</a:t>
            </a:r>
          </a:p>
          <a:p>
            <a:pPr lvl="1" algn="just"/>
            <a:r>
              <a:rPr lang="en-GB" sz="2200" dirty="0" smtClean="0">
                <a:latin typeface="Calibri" pitchFamily="34" charset="0"/>
              </a:rPr>
              <a:t>often local friends had moved away. </a:t>
            </a:r>
          </a:p>
          <a:p>
            <a:pPr lvl="1" algn="just"/>
            <a:r>
              <a:rPr lang="en-GB" sz="2200" dirty="0" smtClean="0">
                <a:latin typeface="Calibri" pitchFamily="34" charset="0"/>
              </a:rPr>
              <a:t>Having a regional accent can heighten this sense of isolation</a:t>
            </a:r>
          </a:p>
          <a:p>
            <a:pPr lvl="1" algn="just"/>
            <a:r>
              <a:rPr lang="en-GB" sz="2200" dirty="0" smtClean="0">
                <a:latin typeface="Calibri" pitchFamily="34" charset="0"/>
              </a:rPr>
              <a:t>induction processes and early residential </a:t>
            </a:r>
            <a:r>
              <a:rPr lang="en-GB" sz="2200" dirty="0" err="1" smtClean="0">
                <a:latin typeface="Calibri" pitchFamily="34" charset="0"/>
              </a:rPr>
              <a:t>fieldcourses</a:t>
            </a:r>
            <a:r>
              <a:rPr lang="en-GB" sz="2200" dirty="0" smtClean="0">
                <a:latin typeface="Calibri" pitchFamily="34" charset="0"/>
              </a:rPr>
              <a:t> important for countering this.</a:t>
            </a:r>
          </a:p>
          <a:p>
            <a:pPr algn="just"/>
            <a:r>
              <a:rPr lang="en-GB" sz="2200" dirty="0" smtClean="0">
                <a:latin typeface="Calibri" pitchFamily="34" charset="0"/>
              </a:rPr>
              <a:t>Local students tend to befriend other local students – but don’t see polarisation of cohort as a problem. </a:t>
            </a:r>
          </a:p>
          <a:p>
            <a:pPr algn="just"/>
            <a:r>
              <a:rPr lang="en-GB" sz="2200" dirty="0" smtClean="0">
                <a:latin typeface="Calibri" pitchFamily="34" charset="0"/>
              </a:rPr>
              <a:t>Can be challenging when having to travel far for lectures</a:t>
            </a:r>
          </a:p>
          <a:p>
            <a:pPr algn="just"/>
            <a:r>
              <a:rPr lang="en-GB" sz="2200" dirty="0" smtClean="0">
                <a:latin typeface="Calibri" pitchFamily="34" charset="0"/>
              </a:rPr>
              <a:t>Upon graduation, prepared to move out of NE for employment – but not as flexible as other students, e.g. anti-London sentiment expressed.  </a:t>
            </a:r>
          </a:p>
          <a:p>
            <a:pPr marL="0" indent="0">
              <a:buNone/>
            </a:pPr>
            <a:endParaRPr lang="en-GB" sz="2400" dirty="0" smtClean="0">
              <a:solidFill>
                <a:schemeClr val="tx2"/>
              </a:solidFill>
            </a:endParaRPr>
          </a:p>
        </p:txBody>
      </p:sp>
      <p:pic>
        <p:nvPicPr>
          <p:cNvPr id="7172" name="Picture 8" descr="Layout 1_P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050" y="0"/>
            <a:ext cx="213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650829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Social and academic transitions</a:t>
            </a:r>
            <a:endParaRPr lang="en-GB"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algn="just"/>
            <a:r>
              <a:rPr lang="en-GB" sz="2800" dirty="0" smtClean="0">
                <a:latin typeface="Calibri" pitchFamily="34" charset="0"/>
              </a:rPr>
              <a:t>Critical moments included a mix of academic and social issues (but more of the latter)</a:t>
            </a:r>
          </a:p>
          <a:p>
            <a:pPr algn="just"/>
            <a:r>
              <a:rPr lang="en-GB" sz="2800" dirty="0" smtClean="0">
                <a:latin typeface="Calibri" pitchFamily="34" charset="0"/>
              </a:rPr>
              <a:t>Social aspects of transitions are regarded as very important by students – in particular, how these affect confidence at university and shape academic transitions.</a:t>
            </a:r>
          </a:p>
          <a:p>
            <a:pPr>
              <a:buNone/>
            </a:pPr>
            <a:endParaRPr lang="en-GB" sz="2800" dirty="0">
              <a:latin typeface="Calibri" pitchFamily="34" charset="0"/>
            </a:endParaRPr>
          </a:p>
        </p:txBody>
      </p:sp>
      <p:pic>
        <p:nvPicPr>
          <p:cNvPr id="4" name="Picture 6" descr="Image 4"/>
          <p:cNvPicPr>
            <a:picLocks noChangeAspect="1" noChangeArrowheads="1"/>
          </p:cNvPicPr>
          <p:nvPr/>
        </p:nvPicPr>
        <p:blipFill>
          <a:blip r:embed="rId2" cstate="print"/>
          <a:srcRect/>
          <a:stretch>
            <a:fillRect/>
          </a:stretch>
        </p:blipFill>
        <p:spPr bwMode="auto">
          <a:xfrm>
            <a:off x="0" y="4581525"/>
            <a:ext cx="9499600" cy="18573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16632"/>
            <a:ext cx="7019925" cy="908050"/>
          </a:xfrm>
        </p:spPr>
        <p:txBody>
          <a:bodyPr/>
          <a:lstStyle/>
          <a:p>
            <a:r>
              <a:rPr lang="en-GB" dirty="0" smtClean="0">
                <a:solidFill>
                  <a:srgbClr val="002060"/>
                </a:solidFill>
              </a:rPr>
              <a:t>Some other suggestions……</a:t>
            </a:r>
          </a:p>
        </p:txBody>
      </p:sp>
      <p:sp>
        <p:nvSpPr>
          <p:cNvPr id="7171" name="Content Placeholder 2"/>
          <p:cNvSpPr>
            <a:spLocks noGrp="1"/>
          </p:cNvSpPr>
          <p:nvPr>
            <p:ph idx="1"/>
          </p:nvPr>
        </p:nvSpPr>
        <p:spPr>
          <a:xfrm>
            <a:off x="55562" y="980728"/>
            <a:ext cx="6948488" cy="6264795"/>
          </a:xfrm>
        </p:spPr>
        <p:txBody>
          <a:bodyPr>
            <a:normAutofit lnSpcReduction="10000"/>
          </a:bodyPr>
          <a:lstStyle/>
          <a:p>
            <a:pPr>
              <a:buFontTx/>
              <a:buNone/>
            </a:pPr>
            <a:endParaRPr lang="en-GB" sz="2400" b="1" dirty="0" smtClean="0">
              <a:solidFill>
                <a:schemeClr val="tx2"/>
              </a:solidFill>
            </a:endParaRPr>
          </a:p>
          <a:p>
            <a:pPr marL="176213" lvl="1" indent="0">
              <a:lnSpc>
                <a:spcPct val="80000"/>
              </a:lnSpc>
              <a:buNone/>
            </a:pPr>
            <a:r>
              <a:rPr lang="en-GB" sz="2200" dirty="0">
                <a:solidFill>
                  <a:srgbClr val="002060"/>
                </a:solidFill>
              </a:rPr>
              <a:t>Early </a:t>
            </a:r>
            <a:r>
              <a:rPr lang="en-GB" sz="2200" dirty="0" smtClean="0">
                <a:solidFill>
                  <a:srgbClr val="002060"/>
                </a:solidFill>
              </a:rPr>
              <a:t>interventions </a:t>
            </a:r>
            <a:r>
              <a:rPr lang="en-GB" sz="2200" dirty="0">
                <a:solidFill>
                  <a:srgbClr val="002060"/>
                </a:solidFill>
              </a:rPr>
              <a:t>-  </a:t>
            </a:r>
            <a:r>
              <a:rPr lang="en-GB" sz="2200" dirty="0" smtClean="0">
                <a:solidFill>
                  <a:srgbClr val="002060"/>
                </a:solidFill>
              </a:rPr>
              <a:t>pre-induction, mentoring and</a:t>
            </a:r>
          </a:p>
          <a:p>
            <a:pPr marL="176213" lvl="1" indent="0">
              <a:lnSpc>
                <a:spcPct val="80000"/>
              </a:lnSpc>
              <a:buNone/>
            </a:pPr>
            <a:r>
              <a:rPr lang="en-GB" sz="2200" dirty="0">
                <a:solidFill>
                  <a:srgbClr val="002060"/>
                </a:solidFill>
              </a:rPr>
              <a:t>	</a:t>
            </a:r>
            <a:r>
              <a:rPr lang="en-GB" sz="2200" dirty="0" smtClean="0">
                <a:solidFill>
                  <a:srgbClr val="002060"/>
                </a:solidFill>
              </a:rPr>
              <a:t>	           extended </a:t>
            </a:r>
            <a:r>
              <a:rPr lang="en-GB" sz="2200" dirty="0">
                <a:solidFill>
                  <a:srgbClr val="002060"/>
                </a:solidFill>
              </a:rPr>
              <a:t>inductions </a:t>
            </a:r>
            <a:r>
              <a:rPr lang="en-GB" sz="2200" dirty="0" smtClean="0">
                <a:solidFill>
                  <a:srgbClr val="002060"/>
                </a:solidFill>
              </a:rPr>
              <a:t>(induction 				doesn’t just last a week or so)</a:t>
            </a:r>
            <a:endParaRPr lang="en-GB" sz="2200" dirty="0">
              <a:solidFill>
                <a:srgbClr val="002060"/>
              </a:solidFill>
            </a:endParaRPr>
          </a:p>
          <a:p>
            <a:pPr marL="176213" lvl="1" indent="0">
              <a:lnSpc>
                <a:spcPct val="80000"/>
              </a:lnSpc>
              <a:buNone/>
            </a:pPr>
            <a:endParaRPr lang="en-GB" sz="2200" dirty="0">
              <a:solidFill>
                <a:srgbClr val="002060"/>
              </a:solidFill>
            </a:endParaRPr>
          </a:p>
          <a:p>
            <a:pPr marL="176213" lvl="1" indent="0">
              <a:lnSpc>
                <a:spcPct val="80000"/>
              </a:lnSpc>
              <a:buNone/>
            </a:pPr>
            <a:r>
              <a:rPr lang="en-GB" sz="2200" dirty="0" smtClean="0">
                <a:solidFill>
                  <a:srgbClr val="002060"/>
                </a:solidFill>
              </a:rPr>
              <a:t>Social networking – can start to use this before students 			arrive at university</a:t>
            </a:r>
          </a:p>
          <a:p>
            <a:pPr marL="176213" lvl="1" indent="0">
              <a:lnSpc>
                <a:spcPct val="80000"/>
              </a:lnSpc>
              <a:buNone/>
            </a:pPr>
            <a:endParaRPr lang="en-GB" sz="2200" dirty="0" smtClean="0">
              <a:solidFill>
                <a:srgbClr val="002060"/>
              </a:solidFill>
            </a:endParaRPr>
          </a:p>
          <a:p>
            <a:pPr marL="176213" lvl="1" indent="0">
              <a:lnSpc>
                <a:spcPct val="80000"/>
              </a:lnSpc>
              <a:buNone/>
            </a:pPr>
            <a:r>
              <a:rPr lang="en-GB" sz="2200" dirty="0" smtClean="0">
                <a:solidFill>
                  <a:srgbClr val="002060"/>
                </a:solidFill>
              </a:rPr>
              <a:t>Bespoke session in induction programme for WP students</a:t>
            </a:r>
          </a:p>
          <a:p>
            <a:pPr marL="176213" lvl="1" indent="0">
              <a:buNone/>
            </a:pPr>
            <a:endParaRPr lang="en-GB" sz="2200" dirty="0" smtClean="0">
              <a:solidFill>
                <a:srgbClr val="002060"/>
              </a:solidFill>
            </a:endParaRPr>
          </a:p>
          <a:p>
            <a:pPr marL="176213" lvl="1" indent="0">
              <a:buNone/>
            </a:pPr>
            <a:r>
              <a:rPr lang="en-GB" sz="2200" dirty="0" smtClean="0">
                <a:solidFill>
                  <a:srgbClr val="002060"/>
                </a:solidFill>
              </a:rPr>
              <a:t>Early fieldtrips/group activities to help students </a:t>
            </a:r>
            <a:r>
              <a:rPr lang="en-GB" sz="2200" dirty="0">
                <a:solidFill>
                  <a:srgbClr val="002060"/>
                </a:solidFill>
              </a:rPr>
              <a:t>to get to know each </a:t>
            </a:r>
            <a:r>
              <a:rPr lang="en-GB" sz="2200" dirty="0" smtClean="0">
                <a:solidFill>
                  <a:srgbClr val="002060"/>
                </a:solidFill>
              </a:rPr>
              <a:t>other</a:t>
            </a:r>
            <a:endParaRPr lang="en-GB" sz="2200" dirty="0">
              <a:solidFill>
                <a:srgbClr val="002060"/>
              </a:solidFill>
            </a:endParaRPr>
          </a:p>
          <a:p>
            <a:pPr marL="176213" lvl="1" indent="0">
              <a:buFontTx/>
              <a:buNone/>
            </a:pPr>
            <a:endParaRPr lang="en-GB" sz="2200" dirty="0">
              <a:solidFill>
                <a:srgbClr val="002060"/>
              </a:solidFill>
            </a:endParaRPr>
          </a:p>
          <a:p>
            <a:pPr marL="176213" lvl="1" indent="0">
              <a:buFontTx/>
              <a:buNone/>
            </a:pPr>
            <a:r>
              <a:rPr lang="en-GB" sz="2200" dirty="0" smtClean="0">
                <a:solidFill>
                  <a:srgbClr val="002060"/>
                </a:solidFill>
              </a:rPr>
              <a:t>Timetable flexibility (e.gs seminar groups, tutor groups) </a:t>
            </a:r>
          </a:p>
          <a:p>
            <a:pPr marL="176213" lvl="1" indent="0">
              <a:buFontTx/>
              <a:buNone/>
            </a:pPr>
            <a:endParaRPr lang="en-GB" sz="2200" dirty="0">
              <a:solidFill>
                <a:srgbClr val="002060"/>
              </a:solidFill>
            </a:endParaRPr>
          </a:p>
          <a:p>
            <a:pPr marL="176213" lvl="1" indent="0">
              <a:buNone/>
            </a:pPr>
            <a:r>
              <a:rPr lang="en-GB" sz="2200" dirty="0">
                <a:solidFill>
                  <a:srgbClr val="002060"/>
                </a:solidFill>
              </a:rPr>
              <a:t>Participatory teaching can aid </a:t>
            </a:r>
            <a:r>
              <a:rPr lang="en-GB" sz="2200" dirty="0" smtClean="0">
                <a:solidFill>
                  <a:srgbClr val="002060"/>
                </a:solidFill>
              </a:rPr>
              <a:t>transition</a:t>
            </a:r>
            <a:endParaRPr lang="en-GB" sz="2200" dirty="0">
              <a:solidFill>
                <a:srgbClr val="002060"/>
              </a:solidFill>
            </a:endParaRPr>
          </a:p>
          <a:p>
            <a:pPr marL="176213" lvl="1" indent="0">
              <a:lnSpc>
                <a:spcPct val="80000"/>
              </a:lnSpc>
              <a:buNone/>
            </a:pPr>
            <a:endParaRPr lang="en-GB" sz="2200" dirty="0">
              <a:solidFill>
                <a:srgbClr val="002060"/>
              </a:solidFill>
            </a:endParaRPr>
          </a:p>
          <a:p>
            <a:pPr marL="457200" lvl="1" indent="0">
              <a:lnSpc>
                <a:spcPct val="80000"/>
              </a:lnSpc>
              <a:buNone/>
            </a:pPr>
            <a:r>
              <a:rPr lang="en-GB" sz="2200" dirty="0" smtClean="0">
                <a:solidFill>
                  <a:srgbClr val="002060"/>
                </a:solidFill>
              </a:rPr>
              <a:t> </a:t>
            </a:r>
          </a:p>
          <a:p>
            <a:pPr marL="457200" lvl="1" indent="0">
              <a:lnSpc>
                <a:spcPct val="80000"/>
              </a:lnSpc>
              <a:buNone/>
            </a:pPr>
            <a:endParaRPr lang="en-GB" sz="2400" dirty="0">
              <a:solidFill>
                <a:schemeClr val="tx2"/>
              </a:solidFill>
            </a:endParaRPr>
          </a:p>
          <a:p>
            <a:pPr marL="457200" lvl="1" indent="0">
              <a:lnSpc>
                <a:spcPct val="80000"/>
              </a:lnSpc>
              <a:buNone/>
            </a:pPr>
            <a:endParaRPr lang="en-GB" sz="2400" dirty="0">
              <a:solidFill>
                <a:schemeClr val="tx2"/>
              </a:solidFill>
            </a:endParaRPr>
          </a:p>
          <a:p>
            <a:pPr marL="457200" lvl="1" indent="0">
              <a:lnSpc>
                <a:spcPct val="80000"/>
              </a:lnSpc>
              <a:buNone/>
            </a:pPr>
            <a:endParaRPr lang="en-GB" sz="2400" dirty="0" smtClean="0">
              <a:solidFill>
                <a:schemeClr val="tx2"/>
              </a:solidFill>
            </a:endParaRPr>
          </a:p>
          <a:p>
            <a:pPr marL="457200" lvl="1" indent="0">
              <a:lnSpc>
                <a:spcPct val="80000"/>
              </a:lnSpc>
              <a:buNone/>
            </a:pPr>
            <a:endParaRPr lang="en-GB" sz="2400" dirty="0">
              <a:solidFill>
                <a:schemeClr val="tx2"/>
              </a:solidFill>
            </a:endParaRPr>
          </a:p>
          <a:p>
            <a:pPr marL="0" indent="0">
              <a:buNone/>
            </a:pPr>
            <a:endParaRPr lang="en-GB" sz="2400" dirty="0" smtClean="0">
              <a:solidFill>
                <a:schemeClr val="tx2"/>
              </a:solidFill>
            </a:endParaRPr>
          </a:p>
        </p:txBody>
      </p:sp>
      <p:pic>
        <p:nvPicPr>
          <p:cNvPr id="7172" name="Picture 8" descr="Layout 1_P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050" y="0"/>
            <a:ext cx="213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4221410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imon\Documents\Uni\T and D\2011-2012\Mentoring\Mentor A-Z\Q is for Quadrangle (or possible front cov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92" t="7350" r="16664" b="-1506"/>
          <a:stretch/>
        </p:blipFill>
        <p:spPr bwMode="auto">
          <a:xfrm>
            <a:off x="-1129322" y="5680"/>
            <a:ext cx="10273321" cy="70680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512" y="5596412"/>
            <a:ext cx="9144000" cy="1477328"/>
          </a:xfrm>
          <a:prstGeom prst="rect">
            <a:avLst/>
          </a:prstGeom>
        </p:spPr>
        <p:txBody>
          <a:bodyPr wrap="square">
            <a:spAutoFit/>
          </a:bodyPr>
          <a:lstStyle/>
          <a:p>
            <a:r>
              <a:rPr lang="en-GB" sz="3600" b="1" dirty="0">
                <a:latin typeface="+mn-lt"/>
              </a:rPr>
              <a:t/>
            </a:r>
            <a:br>
              <a:rPr lang="en-GB" sz="3600" b="1" dirty="0">
                <a:latin typeface="+mn-lt"/>
              </a:rPr>
            </a:br>
            <a:r>
              <a:rPr lang="en-GB" sz="3600" b="1" dirty="0" smtClean="0">
                <a:solidFill>
                  <a:srgbClr val="002060"/>
                </a:solidFill>
                <a:latin typeface="+mn-lt"/>
              </a:rPr>
              <a:t>      </a:t>
            </a:r>
            <a:r>
              <a:rPr lang="en-GB" sz="2400" b="1" dirty="0" smtClean="0">
                <a:solidFill>
                  <a:srgbClr val="002060"/>
                </a:solidFill>
                <a:latin typeface="+mn-lt"/>
              </a:rPr>
              <a:t>http</a:t>
            </a:r>
            <a:r>
              <a:rPr lang="en-GB" sz="2400" b="1" dirty="0">
                <a:solidFill>
                  <a:srgbClr val="002060"/>
                </a:solidFill>
                <a:latin typeface="+mn-lt"/>
              </a:rPr>
              <a:t>://</a:t>
            </a:r>
            <a:r>
              <a:rPr lang="en-GB" sz="2400" b="1" dirty="0" smtClean="0">
                <a:solidFill>
                  <a:srgbClr val="002060"/>
                </a:solidFill>
                <a:latin typeface="+mn-lt"/>
              </a:rPr>
              <a:t>research.ncl.ac.uk/studenttransitions</a:t>
            </a:r>
            <a:r>
              <a:rPr lang="en-GB" dirty="0">
                <a:solidFill>
                  <a:srgbClr val="002060"/>
                </a:solidFill>
              </a:rPr>
              <a:t/>
            </a:r>
            <a:br>
              <a:rPr lang="en-GB" dirty="0">
                <a:solidFill>
                  <a:srgbClr val="002060"/>
                </a:solidFill>
              </a:rPr>
            </a:br>
            <a:endParaRPr lang="en-GB" dirty="0"/>
          </a:p>
        </p:txBody>
      </p:sp>
      <p:sp>
        <p:nvSpPr>
          <p:cNvPr id="2" name="TextBox 1"/>
          <p:cNvSpPr txBox="1"/>
          <p:nvPr/>
        </p:nvSpPr>
        <p:spPr>
          <a:xfrm>
            <a:off x="2735288" y="15008"/>
            <a:ext cx="4032448" cy="461665"/>
          </a:xfrm>
          <a:prstGeom prst="rect">
            <a:avLst/>
          </a:prstGeom>
          <a:noFill/>
        </p:spPr>
        <p:txBody>
          <a:bodyPr wrap="square" rtlCol="0">
            <a:spAutoFit/>
          </a:bodyPr>
          <a:lstStyle/>
          <a:p>
            <a:r>
              <a:rPr lang="en-GB" sz="2400" b="1" dirty="0" smtClean="0">
                <a:solidFill>
                  <a:srgbClr val="002060"/>
                </a:solidFill>
              </a:rPr>
              <a:t>Thanks for listening </a:t>
            </a:r>
            <a:endParaRPr lang="en-GB" sz="2400" b="1" dirty="0">
              <a:solidFill>
                <a:srgbClr val="002060"/>
              </a:solidFill>
            </a:endParaRPr>
          </a:p>
        </p:txBody>
      </p:sp>
    </p:spTree>
    <p:custDataLst>
      <p:tags r:id="rId1"/>
    </p:custDataLst>
    <p:extLst>
      <p:ext uri="{BB962C8B-B14F-4D97-AF65-F5344CB8AC3E}">
        <p14:creationId xmlns:p14="http://schemas.microsoft.com/office/powerpoint/2010/main" val="1744908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Schedule</a:t>
            </a:r>
            <a:endParaRPr lang="en-GB" dirty="0"/>
          </a:p>
        </p:txBody>
      </p:sp>
      <p:sp>
        <p:nvSpPr>
          <p:cNvPr id="3" name="Content Placeholder 2"/>
          <p:cNvSpPr>
            <a:spLocks noGrp="1"/>
          </p:cNvSpPr>
          <p:nvPr>
            <p:ph idx="1"/>
          </p:nvPr>
        </p:nvSpPr>
        <p:spPr/>
        <p:txBody>
          <a:bodyPr/>
          <a:lstStyle/>
          <a:p>
            <a:r>
              <a:rPr lang="en-GB" dirty="0" smtClean="0"/>
              <a:t>Introduction</a:t>
            </a:r>
          </a:p>
          <a:p>
            <a:r>
              <a:rPr lang="en-GB" dirty="0" smtClean="0"/>
              <a:t>Group work: thinking through student transitions</a:t>
            </a:r>
          </a:p>
          <a:p>
            <a:r>
              <a:rPr lang="en-GB" dirty="0" smtClean="0"/>
              <a:t>Group feedback</a:t>
            </a:r>
          </a:p>
          <a:p>
            <a:r>
              <a:rPr lang="en-GB" dirty="0" smtClean="0"/>
              <a:t>Thinking through social and academic issues in the transition to, through and from university</a:t>
            </a:r>
          </a:p>
          <a:p>
            <a:r>
              <a:rPr lang="en-GB" dirty="0" smtClean="0"/>
              <a:t>Questions</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875" y="188640"/>
            <a:ext cx="7019925" cy="908050"/>
          </a:xfrm>
        </p:spPr>
        <p:txBody>
          <a:bodyPr>
            <a:normAutofit fontScale="90000"/>
          </a:bodyPr>
          <a:lstStyle/>
          <a:p>
            <a:r>
              <a:rPr lang="en-GB" dirty="0" smtClean="0">
                <a:solidFill>
                  <a:srgbClr val="002060"/>
                </a:solidFill>
              </a:rPr>
              <a:t>Transitions to, through and from university </a:t>
            </a:r>
          </a:p>
        </p:txBody>
      </p:sp>
      <p:sp>
        <p:nvSpPr>
          <p:cNvPr id="7171" name="Content Placeholder 2"/>
          <p:cNvSpPr>
            <a:spLocks noGrp="1"/>
          </p:cNvSpPr>
          <p:nvPr>
            <p:ph idx="1"/>
          </p:nvPr>
        </p:nvSpPr>
        <p:spPr>
          <a:xfrm>
            <a:off x="323528" y="1124744"/>
            <a:ext cx="6336704" cy="2736304"/>
          </a:xfrm>
        </p:spPr>
        <p:txBody>
          <a:bodyPr>
            <a:noAutofit/>
          </a:bodyPr>
          <a:lstStyle/>
          <a:p>
            <a:pPr algn="just"/>
            <a:r>
              <a:rPr lang="en-GB" sz="2400" dirty="0" smtClean="0">
                <a:latin typeface="Calibri" pitchFamily="34" charset="0"/>
              </a:rPr>
              <a:t>Transitions</a:t>
            </a:r>
          </a:p>
          <a:p>
            <a:pPr lvl="1" algn="just"/>
            <a:r>
              <a:rPr lang="en-GB" sz="2400" dirty="0" smtClean="0">
                <a:latin typeface="Calibri" pitchFamily="34" charset="0"/>
              </a:rPr>
              <a:t>To (starting university, experiences in the period before and after starting university) (</a:t>
            </a:r>
            <a:r>
              <a:rPr lang="en-GB" sz="2400" b="1" dirty="0" smtClean="0">
                <a:latin typeface="Calibri" pitchFamily="34" charset="0"/>
              </a:rPr>
              <a:t>induction</a:t>
            </a:r>
            <a:r>
              <a:rPr lang="en-GB" sz="2400" dirty="0" smtClean="0">
                <a:latin typeface="Calibri" pitchFamily="34" charset="0"/>
              </a:rPr>
              <a:t>)</a:t>
            </a:r>
          </a:p>
          <a:p>
            <a:pPr lvl="1" algn="just"/>
            <a:r>
              <a:rPr lang="en-GB" sz="2400" dirty="0" smtClean="0">
                <a:latin typeface="Calibri" pitchFamily="34" charset="0"/>
              </a:rPr>
              <a:t>Through (from one year/level to the next, one from semester/term to the next, to dissertation, etc)</a:t>
            </a:r>
          </a:p>
          <a:p>
            <a:pPr lvl="1" algn="just"/>
            <a:r>
              <a:rPr lang="en-GB" sz="2400" dirty="0" smtClean="0">
                <a:latin typeface="Calibri" pitchFamily="34" charset="0"/>
              </a:rPr>
              <a:t>From (onto Masters, PCGE, into the labour market, etc) (</a:t>
            </a:r>
            <a:r>
              <a:rPr lang="en-GB" sz="2400" b="1" dirty="0" err="1" smtClean="0">
                <a:latin typeface="Calibri" pitchFamily="34" charset="0"/>
              </a:rPr>
              <a:t>outduction</a:t>
            </a:r>
            <a:r>
              <a:rPr lang="en-GB" sz="2400" dirty="0" smtClean="0">
                <a:latin typeface="Calibri" pitchFamily="34" charset="0"/>
              </a:rPr>
              <a:t>)</a:t>
            </a:r>
          </a:p>
          <a:p>
            <a:pPr algn="just"/>
            <a:r>
              <a:rPr lang="en-GB" sz="2400" b="1" dirty="0" smtClean="0">
                <a:latin typeface="Calibri" pitchFamily="34" charset="0"/>
              </a:rPr>
              <a:t>Academic transitions </a:t>
            </a:r>
            <a:r>
              <a:rPr lang="en-GB" sz="2400" dirty="0" smtClean="0">
                <a:latin typeface="Calibri" pitchFamily="34" charset="0"/>
              </a:rPr>
              <a:t>(Lectures, seminars, workload and assessment expectations, dissertation etc)</a:t>
            </a:r>
          </a:p>
          <a:p>
            <a:pPr algn="just"/>
            <a:r>
              <a:rPr lang="en-GB" sz="2400" b="1" dirty="0" smtClean="0">
                <a:latin typeface="Calibri" pitchFamily="34" charset="0"/>
              </a:rPr>
              <a:t>Social transitions </a:t>
            </a:r>
            <a:r>
              <a:rPr lang="en-GB" sz="2400" dirty="0" smtClean="0">
                <a:latin typeface="Calibri" pitchFamily="34" charset="0"/>
              </a:rPr>
              <a:t>(personal life, friendships and relationships, housing, work, family etc) </a:t>
            </a:r>
          </a:p>
          <a:p>
            <a:endParaRPr lang="en-GB" sz="2000" dirty="0">
              <a:solidFill>
                <a:srgbClr val="002060"/>
              </a:solidFill>
            </a:endParaRPr>
          </a:p>
          <a:p>
            <a:pPr marL="0" indent="0">
              <a:buNone/>
            </a:pPr>
            <a:endParaRPr lang="en-GB" sz="1600" dirty="0"/>
          </a:p>
          <a:p>
            <a:pPr algn="just">
              <a:buFontTx/>
              <a:buNone/>
            </a:pPr>
            <a:endParaRPr lang="en-GB" sz="1600" dirty="0" smtClean="0">
              <a:solidFill>
                <a:srgbClr val="002060"/>
              </a:solidFill>
            </a:endParaRPr>
          </a:p>
          <a:p>
            <a:pPr marL="457200" lvl="1" indent="0">
              <a:buNone/>
            </a:pPr>
            <a:endParaRPr lang="en-GB" sz="1600" dirty="0" smtClean="0">
              <a:solidFill>
                <a:srgbClr val="002060"/>
              </a:solidFill>
            </a:endParaRPr>
          </a:p>
        </p:txBody>
      </p:sp>
      <p:pic>
        <p:nvPicPr>
          <p:cNvPr id="7172" name="Picture 8" descr="Layout 1_P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050" y="0"/>
            <a:ext cx="213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6572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875" y="188640"/>
            <a:ext cx="7019925" cy="908050"/>
          </a:xfrm>
        </p:spPr>
        <p:txBody>
          <a:bodyPr>
            <a:normAutofit/>
          </a:bodyPr>
          <a:lstStyle/>
          <a:p>
            <a:r>
              <a:rPr lang="en-GB" dirty="0" smtClean="0">
                <a:solidFill>
                  <a:srgbClr val="002060"/>
                </a:solidFill>
              </a:rPr>
              <a:t>Transitions to university </a:t>
            </a:r>
          </a:p>
        </p:txBody>
      </p:sp>
      <p:sp>
        <p:nvSpPr>
          <p:cNvPr id="7171" name="Content Placeholder 2"/>
          <p:cNvSpPr>
            <a:spLocks noGrp="1"/>
          </p:cNvSpPr>
          <p:nvPr>
            <p:ph idx="1"/>
          </p:nvPr>
        </p:nvSpPr>
        <p:spPr>
          <a:xfrm>
            <a:off x="323528" y="1124744"/>
            <a:ext cx="6336704" cy="2736304"/>
          </a:xfrm>
        </p:spPr>
        <p:txBody>
          <a:bodyPr>
            <a:noAutofit/>
          </a:bodyPr>
          <a:lstStyle/>
          <a:p>
            <a:pPr>
              <a:buNone/>
            </a:pPr>
            <a:r>
              <a:rPr lang="en-GB" sz="2000" dirty="0" smtClean="0">
                <a:solidFill>
                  <a:srgbClr val="002060"/>
                </a:solidFill>
              </a:rPr>
              <a:t>Academic</a:t>
            </a:r>
          </a:p>
          <a:p>
            <a:r>
              <a:rPr lang="en-GB" sz="2000" dirty="0" smtClean="0">
                <a:solidFill>
                  <a:srgbClr val="002060"/>
                </a:solidFill>
              </a:rPr>
              <a:t>Learning a new system (e.g. deadlines, word limits, referencing, tutors, colleges, departments, library etc)</a:t>
            </a:r>
          </a:p>
          <a:p>
            <a:r>
              <a:rPr lang="en-GB" sz="2000" dirty="0" smtClean="0">
                <a:solidFill>
                  <a:srgbClr val="002060"/>
                </a:solidFill>
              </a:rPr>
              <a:t>Taking responsibility</a:t>
            </a:r>
          </a:p>
          <a:p>
            <a:r>
              <a:rPr lang="en-GB" sz="2000" dirty="0" smtClean="0">
                <a:solidFill>
                  <a:srgbClr val="002060"/>
                </a:solidFill>
              </a:rPr>
              <a:t>University tends to be far more flexible than school</a:t>
            </a:r>
          </a:p>
          <a:p>
            <a:r>
              <a:rPr lang="en-GB" sz="2000" dirty="0" smtClean="0">
                <a:solidFill>
                  <a:srgbClr val="002060"/>
                </a:solidFill>
              </a:rPr>
              <a:t>Possible difference between focus and nature of subject and how it is taught at university compared to school</a:t>
            </a:r>
          </a:p>
          <a:p>
            <a:r>
              <a:rPr lang="en-GB" sz="2000" dirty="0" smtClean="0">
                <a:solidFill>
                  <a:srgbClr val="002060"/>
                </a:solidFill>
              </a:rPr>
              <a:t>Finding out how difficult it is to get a ‘good’ mark</a:t>
            </a:r>
          </a:p>
          <a:p>
            <a:r>
              <a:rPr lang="en-GB" sz="2000" dirty="0" smtClean="0">
                <a:solidFill>
                  <a:srgbClr val="002060"/>
                </a:solidFill>
              </a:rPr>
              <a:t>Critical thinking</a:t>
            </a:r>
          </a:p>
          <a:p>
            <a:r>
              <a:rPr lang="en-GB" sz="2000" dirty="0" smtClean="0">
                <a:solidFill>
                  <a:srgbClr val="002060"/>
                </a:solidFill>
              </a:rPr>
              <a:t>Learning to use multiple sources</a:t>
            </a:r>
          </a:p>
          <a:p>
            <a:r>
              <a:rPr lang="en-GB" sz="2000" dirty="0" smtClean="0">
                <a:solidFill>
                  <a:srgbClr val="002060"/>
                </a:solidFill>
              </a:rPr>
              <a:t>Speaking out in larger groups</a:t>
            </a:r>
          </a:p>
          <a:p>
            <a:r>
              <a:rPr lang="en-GB" sz="2000" dirty="0" smtClean="0">
                <a:solidFill>
                  <a:srgbClr val="002060"/>
                </a:solidFill>
              </a:rPr>
              <a:t>Fitting in with your tutorial/seminar group</a:t>
            </a:r>
          </a:p>
          <a:p>
            <a:r>
              <a:rPr lang="en-GB" sz="2000" dirty="0" smtClean="0">
                <a:solidFill>
                  <a:srgbClr val="002060"/>
                </a:solidFill>
              </a:rPr>
              <a:t>No longer being the higher achiever</a:t>
            </a:r>
          </a:p>
          <a:p>
            <a:r>
              <a:rPr lang="en-GB" sz="2000" dirty="0" smtClean="0">
                <a:solidFill>
                  <a:srgbClr val="002060"/>
                </a:solidFill>
              </a:rPr>
              <a:t>No longer being ‘spoon fed’</a:t>
            </a:r>
          </a:p>
        </p:txBody>
      </p:sp>
      <p:pic>
        <p:nvPicPr>
          <p:cNvPr id="7172" name="Picture 8" descr="Layout 1_P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050" y="0"/>
            <a:ext cx="213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6572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875" y="188640"/>
            <a:ext cx="7019925" cy="908050"/>
          </a:xfrm>
        </p:spPr>
        <p:txBody>
          <a:bodyPr>
            <a:normAutofit/>
          </a:bodyPr>
          <a:lstStyle/>
          <a:p>
            <a:r>
              <a:rPr lang="en-GB" dirty="0" smtClean="0">
                <a:solidFill>
                  <a:srgbClr val="002060"/>
                </a:solidFill>
              </a:rPr>
              <a:t>Transitions to university </a:t>
            </a:r>
          </a:p>
        </p:txBody>
      </p:sp>
      <p:sp>
        <p:nvSpPr>
          <p:cNvPr id="7171" name="Content Placeholder 2"/>
          <p:cNvSpPr>
            <a:spLocks noGrp="1"/>
          </p:cNvSpPr>
          <p:nvPr>
            <p:ph idx="1"/>
          </p:nvPr>
        </p:nvSpPr>
        <p:spPr>
          <a:xfrm>
            <a:off x="323528" y="1052736"/>
            <a:ext cx="6336704" cy="2808312"/>
          </a:xfrm>
        </p:spPr>
        <p:txBody>
          <a:bodyPr>
            <a:noAutofit/>
          </a:bodyPr>
          <a:lstStyle/>
          <a:p>
            <a:pPr>
              <a:buNone/>
            </a:pPr>
            <a:r>
              <a:rPr lang="en-GB" sz="2000" dirty="0" smtClean="0">
                <a:solidFill>
                  <a:srgbClr val="002060"/>
                </a:solidFill>
              </a:rPr>
              <a:t>Social</a:t>
            </a:r>
          </a:p>
          <a:p>
            <a:r>
              <a:rPr lang="en-GB" sz="2000" dirty="0" smtClean="0">
                <a:solidFill>
                  <a:srgbClr val="002060"/>
                </a:solidFill>
              </a:rPr>
              <a:t>Making new friends. New people etc.</a:t>
            </a:r>
          </a:p>
          <a:p>
            <a:r>
              <a:rPr lang="en-GB" sz="2000" dirty="0" smtClean="0">
                <a:solidFill>
                  <a:srgbClr val="002060"/>
                </a:solidFill>
              </a:rPr>
              <a:t>Moving home and settling in</a:t>
            </a:r>
          </a:p>
          <a:p>
            <a:r>
              <a:rPr lang="en-GB" sz="2000" dirty="0" smtClean="0">
                <a:solidFill>
                  <a:srgbClr val="002060"/>
                </a:solidFill>
              </a:rPr>
              <a:t>Cooking, washing and life skills</a:t>
            </a:r>
          </a:p>
          <a:p>
            <a:r>
              <a:rPr lang="en-GB" sz="2000" dirty="0" smtClean="0">
                <a:solidFill>
                  <a:srgbClr val="002060"/>
                </a:solidFill>
              </a:rPr>
              <a:t>Not having someone looking over their shoulder</a:t>
            </a:r>
          </a:p>
          <a:p>
            <a:r>
              <a:rPr lang="en-GB" sz="2000" dirty="0" smtClean="0">
                <a:solidFill>
                  <a:srgbClr val="002060"/>
                </a:solidFill>
              </a:rPr>
              <a:t>First in family  to go to university?</a:t>
            </a:r>
          </a:p>
          <a:p>
            <a:r>
              <a:rPr lang="en-GB" sz="2000" dirty="0" smtClean="0">
                <a:solidFill>
                  <a:srgbClr val="002060"/>
                </a:solidFill>
              </a:rPr>
              <a:t>Pressure to perform well (e.g. family pressure, gendered or </a:t>
            </a:r>
            <a:r>
              <a:rPr lang="en-GB" sz="2000" dirty="0" err="1" smtClean="0">
                <a:solidFill>
                  <a:srgbClr val="002060"/>
                </a:solidFill>
              </a:rPr>
              <a:t>ethnicised</a:t>
            </a:r>
            <a:r>
              <a:rPr lang="en-GB" sz="2000" dirty="0" smtClean="0">
                <a:solidFill>
                  <a:srgbClr val="002060"/>
                </a:solidFill>
              </a:rPr>
              <a:t> assumptions)</a:t>
            </a:r>
          </a:p>
          <a:p>
            <a:r>
              <a:rPr lang="en-GB" sz="2000" dirty="0" smtClean="0">
                <a:solidFill>
                  <a:srgbClr val="002060"/>
                </a:solidFill>
              </a:rPr>
              <a:t>Financial security, emotional well-being security</a:t>
            </a:r>
          </a:p>
          <a:p>
            <a:r>
              <a:rPr lang="en-GB" sz="2000" dirty="0" smtClean="0">
                <a:solidFill>
                  <a:srgbClr val="002060"/>
                </a:solidFill>
              </a:rPr>
              <a:t>Managing part-time work and study</a:t>
            </a:r>
          </a:p>
          <a:p>
            <a:r>
              <a:rPr lang="en-GB" sz="2000" dirty="0" smtClean="0">
                <a:solidFill>
                  <a:srgbClr val="002060"/>
                </a:solidFill>
              </a:rPr>
              <a:t>Managing sport and leisure commitments with study</a:t>
            </a:r>
          </a:p>
          <a:p>
            <a:r>
              <a:rPr lang="en-GB" sz="2000" dirty="0" smtClean="0">
                <a:solidFill>
                  <a:srgbClr val="002060"/>
                </a:solidFill>
              </a:rPr>
              <a:t>Relationships – making and breaking</a:t>
            </a:r>
          </a:p>
          <a:p>
            <a:r>
              <a:rPr lang="en-GB" sz="2000" dirty="0" smtClean="0">
                <a:solidFill>
                  <a:srgbClr val="002060"/>
                </a:solidFill>
              </a:rPr>
              <a:t>Creating a routine</a:t>
            </a:r>
          </a:p>
          <a:p>
            <a:r>
              <a:rPr lang="en-GB" sz="2000" dirty="0" smtClean="0">
                <a:solidFill>
                  <a:srgbClr val="002060"/>
                </a:solidFill>
              </a:rPr>
              <a:t>Having a regional accent</a:t>
            </a:r>
          </a:p>
          <a:p>
            <a:r>
              <a:rPr lang="en-GB" sz="2000" dirty="0" smtClean="0">
                <a:solidFill>
                  <a:srgbClr val="002060"/>
                </a:solidFill>
              </a:rPr>
              <a:t>Student culture (drinking culture, peer pressure, campus relations)</a:t>
            </a:r>
          </a:p>
          <a:p>
            <a:pPr>
              <a:buNone/>
            </a:pPr>
            <a:endParaRPr lang="en-GB" sz="2000" dirty="0">
              <a:solidFill>
                <a:srgbClr val="002060"/>
              </a:solidFill>
            </a:endParaRPr>
          </a:p>
          <a:p>
            <a:pPr marL="0" indent="0">
              <a:buNone/>
            </a:pPr>
            <a:endParaRPr lang="en-GB" sz="1600" dirty="0" smtClean="0"/>
          </a:p>
          <a:p>
            <a:pPr marL="0" indent="0">
              <a:buNone/>
            </a:pPr>
            <a:endParaRPr lang="en-GB" sz="1600" dirty="0"/>
          </a:p>
          <a:p>
            <a:pPr algn="just">
              <a:buFontTx/>
              <a:buNone/>
            </a:pPr>
            <a:endParaRPr lang="en-GB" sz="1600" dirty="0" smtClean="0">
              <a:solidFill>
                <a:srgbClr val="002060"/>
              </a:solidFill>
            </a:endParaRPr>
          </a:p>
          <a:p>
            <a:pPr marL="457200" lvl="1" indent="0">
              <a:buNone/>
            </a:pPr>
            <a:endParaRPr lang="en-GB" sz="1600" dirty="0" smtClean="0">
              <a:solidFill>
                <a:srgbClr val="002060"/>
              </a:solidFill>
            </a:endParaRPr>
          </a:p>
        </p:txBody>
      </p:sp>
      <p:pic>
        <p:nvPicPr>
          <p:cNvPr id="7172" name="Picture 8" descr="Layout 1_P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050" y="0"/>
            <a:ext cx="213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6572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875" y="188640"/>
            <a:ext cx="7019925" cy="908050"/>
          </a:xfrm>
        </p:spPr>
        <p:txBody>
          <a:bodyPr>
            <a:normAutofit/>
          </a:bodyPr>
          <a:lstStyle/>
          <a:p>
            <a:r>
              <a:rPr lang="en-GB" dirty="0" smtClean="0">
                <a:solidFill>
                  <a:srgbClr val="002060"/>
                </a:solidFill>
              </a:rPr>
              <a:t>Transitions through university </a:t>
            </a:r>
          </a:p>
        </p:txBody>
      </p:sp>
      <p:sp>
        <p:nvSpPr>
          <p:cNvPr id="7171" name="Content Placeholder 2"/>
          <p:cNvSpPr>
            <a:spLocks noGrp="1"/>
          </p:cNvSpPr>
          <p:nvPr>
            <p:ph idx="1"/>
          </p:nvPr>
        </p:nvSpPr>
        <p:spPr>
          <a:xfrm>
            <a:off x="323528" y="1124744"/>
            <a:ext cx="6336704" cy="2736304"/>
          </a:xfrm>
        </p:spPr>
        <p:txBody>
          <a:bodyPr>
            <a:noAutofit/>
          </a:bodyPr>
          <a:lstStyle/>
          <a:p>
            <a:pPr algn="just">
              <a:buNone/>
            </a:pPr>
            <a:r>
              <a:rPr lang="en-GB" sz="2400" dirty="0" smtClean="0">
                <a:latin typeface="Calibri" pitchFamily="34" charset="0"/>
              </a:rPr>
              <a:t>Academic</a:t>
            </a:r>
          </a:p>
          <a:p>
            <a:pPr algn="just"/>
            <a:r>
              <a:rPr lang="en-GB" sz="2400" dirty="0" smtClean="0">
                <a:latin typeface="Calibri" pitchFamily="34" charset="0"/>
              </a:rPr>
              <a:t>2.1 pressure</a:t>
            </a:r>
          </a:p>
          <a:p>
            <a:pPr algn="just"/>
            <a:r>
              <a:rPr lang="en-GB" sz="2400" dirty="0" smtClean="0">
                <a:latin typeface="Calibri" pitchFamily="34" charset="0"/>
              </a:rPr>
              <a:t>Finding their academic voice</a:t>
            </a:r>
          </a:p>
          <a:p>
            <a:pPr algn="just"/>
            <a:r>
              <a:rPr lang="en-GB" sz="2400" dirty="0" smtClean="0">
                <a:latin typeface="Calibri" pitchFamily="34" charset="0"/>
              </a:rPr>
              <a:t>Being strategic (what do I need to know to pass?)</a:t>
            </a:r>
          </a:p>
          <a:p>
            <a:pPr algn="just"/>
            <a:r>
              <a:rPr lang="en-GB" sz="2400" dirty="0" smtClean="0">
                <a:latin typeface="Calibri" pitchFamily="34" charset="0"/>
              </a:rPr>
              <a:t>Exchange programmes or placements</a:t>
            </a:r>
          </a:p>
          <a:p>
            <a:pPr algn="just"/>
            <a:r>
              <a:rPr lang="en-GB" sz="2400" dirty="0" smtClean="0">
                <a:latin typeface="Calibri" pitchFamily="34" charset="0"/>
              </a:rPr>
              <a:t>Original thinking</a:t>
            </a:r>
          </a:p>
          <a:p>
            <a:pPr algn="just"/>
            <a:r>
              <a:rPr lang="en-GB" sz="2400" dirty="0" smtClean="0">
                <a:latin typeface="Calibri" pitchFamily="34" charset="0"/>
              </a:rPr>
              <a:t>Becoming a partner in learning</a:t>
            </a:r>
          </a:p>
          <a:p>
            <a:pPr algn="just"/>
            <a:r>
              <a:rPr lang="en-GB" sz="2400" dirty="0" smtClean="0">
                <a:latin typeface="Calibri" pitchFamily="34" charset="0"/>
              </a:rPr>
              <a:t>Optional modules</a:t>
            </a:r>
          </a:p>
          <a:p>
            <a:pPr algn="just"/>
            <a:r>
              <a:rPr lang="en-GB" sz="2400" dirty="0" smtClean="0">
                <a:latin typeface="Calibri" pitchFamily="34" charset="0"/>
              </a:rPr>
              <a:t>Missing a year or changing cohorts</a:t>
            </a:r>
          </a:p>
          <a:p>
            <a:pPr algn="just"/>
            <a:r>
              <a:rPr lang="en-GB" sz="2400" dirty="0" smtClean="0">
                <a:latin typeface="Calibri" pitchFamily="34" charset="0"/>
              </a:rPr>
              <a:t>Raising standards each semester/term/year</a:t>
            </a:r>
            <a:endParaRPr lang="en-GB" sz="2000" dirty="0"/>
          </a:p>
          <a:p>
            <a:pPr marL="0" indent="0">
              <a:buNone/>
            </a:pPr>
            <a:endParaRPr lang="en-GB" sz="1600" dirty="0"/>
          </a:p>
          <a:p>
            <a:pPr algn="just">
              <a:buFontTx/>
              <a:buNone/>
            </a:pPr>
            <a:endParaRPr lang="en-GB" sz="1600" dirty="0" smtClean="0">
              <a:solidFill>
                <a:srgbClr val="002060"/>
              </a:solidFill>
            </a:endParaRPr>
          </a:p>
          <a:p>
            <a:pPr marL="457200" lvl="1" indent="0">
              <a:buNone/>
            </a:pPr>
            <a:endParaRPr lang="en-GB" sz="1600" dirty="0" smtClean="0">
              <a:solidFill>
                <a:srgbClr val="002060"/>
              </a:solidFill>
            </a:endParaRPr>
          </a:p>
        </p:txBody>
      </p:sp>
      <p:pic>
        <p:nvPicPr>
          <p:cNvPr id="7172" name="Picture 8" descr="Layout 1_P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050" y="0"/>
            <a:ext cx="213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6572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875" y="188640"/>
            <a:ext cx="7019925" cy="908050"/>
          </a:xfrm>
        </p:spPr>
        <p:txBody>
          <a:bodyPr>
            <a:normAutofit/>
          </a:bodyPr>
          <a:lstStyle/>
          <a:p>
            <a:r>
              <a:rPr lang="en-GB" dirty="0" smtClean="0">
                <a:solidFill>
                  <a:srgbClr val="002060"/>
                </a:solidFill>
              </a:rPr>
              <a:t>Transitions through university </a:t>
            </a:r>
          </a:p>
        </p:txBody>
      </p:sp>
      <p:sp>
        <p:nvSpPr>
          <p:cNvPr id="7171" name="Content Placeholder 2"/>
          <p:cNvSpPr>
            <a:spLocks noGrp="1"/>
          </p:cNvSpPr>
          <p:nvPr>
            <p:ph idx="1"/>
          </p:nvPr>
        </p:nvSpPr>
        <p:spPr>
          <a:xfrm>
            <a:off x="323528" y="1124744"/>
            <a:ext cx="6336704" cy="2736304"/>
          </a:xfrm>
        </p:spPr>
        <p:txBody>
          <a:bodyPr>
            <a:noAutofit/>
          </a:bodyPr>
          <a:lstStyle/>
          <a:p>
            <a:pPr algn="just">
              <a:buNone/>
            </a:pPr>
            <a:r>
              <a:rPr lang="en-GB" sz="2400" dirty="0" smtClean="0">
                <a:latin typeface="Calibri" pitchFamily="34" charset="0"/>
              </a:rPr>
              <a:t>Social</a:t>
            </a:r>
          </a:p>
          <a:p>
            <a:pPr algn="just"/>
            <a:r>
              <a:rPr lang="en-GB" sz="2400" dirty="0" smtClean="0">
                <a:latin typeface="Calibri" pitchFamily="34" charset="0"/>
              </a:rPr>
              <a:t>Moving accommodation</a:t>
            </a:r>
          </a:p>
          <a:p>
            <a:pPr algn="just"/>
            <a:r>
              <a:rPr lang="en-GB" sz="2400" dirty="0" smtClean="0">
                <a:latin typeface="Calibri" pitchFamily="34" charset="0"/>
              </a:rPr>
              <a:t>Changing friendships (e.g. friends move course or accommodation)</a:t>
            </a:r>
          </a:p>
          <a:p>
            <a:pPr algn="just"/>
            <a:r>
              <a:rPr lang="en-GB" sz="2400" dirty="0" smtClean="0">
                <a:latin typeface="Calibri" pitchFamily="34" charset="0"/>
              </a:rPr>
              <a:t>Coming back from a long vacation</a:t>
            </a:r>
          </a:p>
          <a:p>
            <a:pPr algn="just"/>
            <a:r>
              <a:rPr lang="en-GB" sz="2400" dirty="0" smtClean="0">
                <a:latin typeface="Calibri" pitchFamily="34" charset="0"/>
              </a:rPr>
              <a:t>Financial issues (e.g. work, rent etc)</a:t>
            </a:r>
          </a:p>
          <a:p>
            <a:pPr algn="just"/>
            <a:r>
              <a:rPr lang="en-GB" sz="2400" dirty="0" smtClean="0">
                <a:latin typeface="Calibri" pitchFamily="34" charset="0"/>
              </a:rPr>
              <a:t>Student culture </a:t>
            </a:r>
          </a:p>
          <a:p>
            <a:pPr algn="just"/>
            <a:r>
              <a:rPr lang="en-GB" sz="2400" dirty="0" smtClean="0">
                <a:latin typeface="Calibri" pitchFamily="34" charset="0"/>
              </a:rPr>
              <a:t>And the social issues mentioned in the transition to university may still be around or intensified. </a:t>
            </a:r>
          </a:p>
          <a:p>
            <a:endParaRPr lang="en-GB" sz="2000" dirty="0">
              <a:solidFill>
                <a:srgbClr val="002060"/>
              </a:solidFill>
            </a:endParaRPr>
          </a:p>
          <a:p>
            <a:pPr marL="0" indent="0">
              <a:buNone/>
            </a:pPr>
            <a:endParaRPr lang="en-GB" sz="1600" dirty="0"/>
          </a:p>
          <a:p>
            <a:pPr algn="just">
              <a:buFontTx/>
              <a:buNone/>
            </a:pPr>
            <a:endParaRPr lang="en-GB" sz="1600" dirty="0" smtClean="0">
              <a:solidFill>
                <a:srgbClr val="002060"/>
              </a:solidFill>
            </a:endParaRPr>
          </a:p>
          <a:p>
            <a:pPr marL="457200" lvl="1" indent="0">
              <a:buNone/>
            </a:pPr>
            <a:endParaRPr lang="en-GB" sz="1600" dirty="0" smtClean="0">
              <a:solidFill>
                <a:srgbClr val="002060"/>
              </a:solidFill>
            </a:endParaRPr>
          </a:p>
        </p:txBody>
      </p:sp>
      <p:pic>
        <p:nvPicPr>
          <p:cNvPr id="7172" name="Picture 8" descr="Layout 1_P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050" y="0"/>
            <a:ext cx="213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6572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875" y="188640"/>
            <a:ext cx="7019925" cy="908050"/>
          </a:xfrm>
        </p:spPr>
        <p:txBody>
          <a:bodyPr>
            <a:normAutofit/>
          </a:bodyPr>
          <a:lstStyle/>
          <a:p>
            <a:r>
              <a:rPr lang="en-GB" dirty="0" smtClean="0">
                <a:solidFill>
                  <a:srgbClr val="002060"/>
                </a:solidFill>
              </a:rPr>
              <a:t>Transitions from university </a:t>
            </a:r>
          </a:p>
        </p:txBody>
      </p:sp>
      <p:sp>
        <p:nvSpPr>
          <p:cNvPr id="7171" name="Content Placeholder 2"/>
          <p:cNvSpPr>
            <a:spLocks noGrp="1"/>
          </p:cNvSpPr>
          <p:nvPr>
            <p:ph idx="1"/>
          </p:nvPr>
        </p:nvSpPr>
        <p:spPr>
          <a:xfrm>
            <a:off x="323528" y="1124744"/>
            <a:ext cx="6336704" cy="2736304"/>
          </a:xfrm>
        </p:spPr>
        <p:txBody>
          <a:bodyPr>
            <a:noAutofit/>
          </a:bodyPr>
          <a:lstStyle/>
          <a:p>
            <a:pPr>
              <a:buNone/>
            </a:pPr>
            <a:r>
              <a:rPr lang="en-GB" sz="2000" dirty="0" smtClean="0">
                <a:solidFill>
                  <a:srgbClr val="002060"/>
                </a:solidFill>
              </a:rPr>
              <a:t>Academic</a:t>
            </a:r>
          </a:p>
          <a:p>
            <a:r>
              <a:rPr lang="en-GB" sz="2000" dirty="0" smtClean="0">
                <a:solidFill>
                  <a:srgbClr val="002060"/>
                </a:solidFill>
              </a:rPr>
              <a:t>2.1 pressure</a:t>
            </a:r>
          </a:p>
          <a:p>
            <a:r>
              <a:rPr lang="en-GB" sz="2000" dirty="0" smtClean="0">
                <a:solidFill>
                  <a:srgbClr val="002060"/>
                </a:solidFill>
              </a:rPr>
              <a:t>Should I do a Masters?</a:t>
            </a:r>
          </a:p>
          <a:p>
            <a:r>
              <a:rPr lang="en-GB" sz="2000" dirty="0" smtClean="0">
                <a:solidFill>
                  <a:srgbClr val="002060"/>
                </a:solidFill>
              </a:rPr>
              <a:t>Careers support</a:t>
            </a:r>
          </a:p>
          <a:p>
            <a:r>
              <a:rPr lang="en-GB" sz="2000" dirty="0" smtClean="0">
                <a:solidFill>
                  <a:srgbClr val="002060"/>
                </a:solidFill>
              </a:rPr>
              <a:t>Looking and acting like a professional</a:t>
            </a:r>
          </a:p>
          <a:p>
            <a:r>
              <a:rPr lang="en-GB" sz="2000" dirty="0" smtClean="0">
                <a:solidFill>
                  <a:srgbClr val="002060"/>
                </a:solidFill>
              </a:rPr>
              <a:t>Disconnecting from university</a:t>
            </a:r>
          </a:p>
          <a:p>
            <a:r>
              <a:rPr lang="en-GB" sz="2000" dirty="0" smtClean="0">
                <a:solidFill>
                  <a:srgbClr val="002060"/>
                </a:solidFill>
              </a:rPr>
              <a:t>Knowledge transfer</a:t>
            </a:r>
          </a:p>
          <a:p>
            <a:pPr>
              <a:buNone/>
            </a:pPr>
            <a:r>
              <a:rPr lang="en-GB" sz="2000" dirty="0" smtClean="0">
                <a:solidFill>
                  <a:srgbClr val="002060"/>
                </a:solidFill>
              </a:rPr>
              <a:t>Social</a:t>
            </a:r>
          </a:p>
          <a:p>
            <a:r>
              <a:rPr lang="en-GB" sz="2000" dirty="0" smtClean="0">
                <a:solidFill>
                  <a:srgbClr val="002060"/>
                </a:solidFill>
              </a:rPr>
              <a:t>Loss of friends and security</a:t>
            </a:r>
          </a:p>
          <a:p>
            <a:r>
              <a:rPr lang="en-GB" sz="2000" dirty="0" smtClean="0">
                <a:solidFill>
                  <a:srgbClr val="002060"/>
                </a:solidFill>
              </a:rPr>
              <a:t>Moving again</a:t>
            </a:r>
          </a:p>
          <a:p>
            <a:r>
              <a:rPr lang="en-GB" sz="2000" dirty="0" smtClean="0">
                <a:solidFill>
                  <a:srgbClr val="002060"/>
                </a:solidFill>
              </a:rPr>
              <a:t>Job panic</a:t>
            </a:r>
          </a:p>
          <a:p>
            <a:r>
              <a:rPr lang="en-GB" sz="2000" dirty="0" smtClean="0">
                <a:solidFill>
                  <a:srgbClr val="002060"/>
                </a:solidFill>
              </a:rPr>
              <a:t>Debt</a:t>
            </a:r>
            <a:endParaRPr lang="en-GB" sz="2000" dirty="0" smtClean="0">
              <a:solidFill>
                <a:srgbClr val="002060"/>
              </a:solidFill>
            </a:endParaRPr>
          </a:p>
          <a:p>
            <a:r>
              <a:rPr lang="en-GB" sz="2000" dirty="0" smtClean="0">
                <a:solidFill>
                  <a:srgbClr val="002060"/>
                </a:solidFill>
              </a:rPr>
              <a:t>Culture shock</a:t>
            </a:r>
          </a:p>
          <a:p>
            <a:endParaRPr lang="en-GB" sz="2000" dirty="0">
              <a:solidFill>
                <a:srgbClr val="002060"/>
              </a:solidFill>
            </a:endParaRPr>
          </a:p>
          <a:p>
            <a:pPr marL="0" indent="0">
              <a:buNone/>
            </a:pPr>
            <a:endParaRPr lang="en-GB" sz="1600" dirty="0"/>
          </a:p>
          <a:p>
            <a:pPr algn="just">
              <a:buFontTx/>
              <a:buNone/>
            </a:pPr>
            <a:endParaRPr lang="en-GB" sz="1600" dirty="0" smtClean="0">
              <a:solidFill>
                <a:srgbClr val="002060"/>
              </a:solidFill>
            </a:endParaRPr>
          </a:p>
          <a:p>
            <a:pPr marL="457200" lvl="1" indent="0">
              <a:buNone/>
            </a:pPr>
            <a:endParaRPr lang="en-GB" sz="1600" dirty="0" smtClean="0">
              <a:solidFill>
                <a:srgbClr val="002060"/>
              </a:solidFill>
            </a:endParaRPr>
          </a:p>
        </p:txBody>
      </p:sp>
      <p:pic>
        <p:nvPicPr>
          <p:cNvPr id="7172" name="Picture 8" descr="Layout 1_P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050" y="0"/>
            <a:ext cx="213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6572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0"/>
  <p:tag name="PARTLISTDEFAULT" val="0"/>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ASKPANEKEY" val="21401bbd-0bbc-48c4-b2f0-4d478a10998c"/>
  <p:tag name="TPFULLVERSION" val="4.5.1.2243"/>
</p:tagLst>
</file>

<file path=ppt/tags/tag10.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990</TotalTime>
  <Words>1291</Words>
  <Application>Microsoft Office PowerPoint</Application>
  <PresentationFormat>On-screen Show (4:3)</PresentationFormat>
  <Paragraphs>202</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Schedule</vt:lpstr>
      <vt:lpstr>Transitions to, through and from university </vt:lpstr>
      <vt:lpstr>Transitions to university </vt:lpstr>
      <vt:lpstr>Transitions to university </vt:lpstr>
      <vt:lpstr>Transitions through university </vt:lpstr>
      <vt:lpstr>Transitions through university </vt:lpstr>
      <vt:lpstr>Transitions from university </vt:lpstr>
      <vt:lpstr>PowerPoint Presentation</vt:lpstr>
      <vt:lpstr>Research</vt:lpstr>
      <vt:lpstr>Critical moments</vt:lpstr>
      <vt:lpstr>PowerPoint Presentation</vt:lpstr>
      <vt:lpstr>What would you say are three of the most significant critical moments that have occurred in your life?</vt:lpstr>
      <vt:lpstr>What would you say are three of the most significant critical moments that have occurred in your life?</vt:lpstr>
      <vt:lpstr>Emerging themes …</vt:lpstr>
      <vt:lpstr>Social and academic transitions</vt:lpstr>
      <vt:lpstr>Some other suggestions……</vt:lpstr>
      <vt:lpstr>PowerPoint Presentation</vt:lpstr>
    </vt:vector>
  </TitlesOfParts>
  <Company>University of Newcastle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transition to university: the experiences of students living at home</dc:title>
  <dc:creator>nph32</dc:creator>
  <cp:lastModifiedBy>nph32</cp:lastModifiedBy>
  <cp:revision>75</cp:revision>
  <dcterms:created xsi:type="dcterms:W3CDTF">2009-12-17T13:25:12Z</dcterms:created>
  <dcterms:modified xsi:type="dcterms:W3CDTF">2015-03-26T16:50:09Z</dcterms:modified>
</cp:coreProperties>
</file>